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151"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Gill Sans MT" panose="020B0502020104020203" pitchFamily="34" charset="0"/>
      <p:regular r:id="rId36"/>
      <p:bold r:id="rId37"/>
      <p:italic r:id="rId38"/>
      <p:boldItalic r:id="rId39"/>
    </p:embeddedFont>
    <p:embeddedFont>
      <p:font typeface="Google Sans Medium" panose="020B0604020202020204" charset="0"/>
      <p:regular r:id="rId40"/>
      <p:bold r:id="rId41"/>
      <p:italic r:id="rId42"/>
      <p:boldItalic r:id="rId43"/>
    </p:embeddedFont>
    <p:embeddedFont>
      <p:font typeface="Open Sans" panose="020B0606030504020204" pitchFamily="34" charset="0"/>
      <p:regular r:id="rId44"/>
      <p:bold r:id="rId45"/>
      <p:italic r:id="rId46"/>
      <p:boldItalic r:id="rId47"/>
    </p:embeddedFont>
    <p:embeddedFont>
      <p:font typeface="Open Sans SemiBold" panose="020B0706030804020204" pitchFamily="34" charset="0"/>
      <p:regular r:id="rId48"/>
      <p:bold r:id="rId49"/>
      <p:italic r:id="rId50"/>
      <p:boldItalic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95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4c37861fa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4c37861fa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e4c37861fa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e4c37861fa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e4c37861fa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e4c37861fa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4c37861fa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e4c37861fa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e4c37861fa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e4c37861fa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e4c37861fa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e4c37861fa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4c37861fa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e4c37861fa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4c37861fa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e4c37861fa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4c37861fa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e4c37861fa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4c37861fa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e4c37861fa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e4c37861fa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e4c37861fa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4c37861fa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e4c37861fa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e4c37861fa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e4c37861fa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4c37861fa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e4c37861fa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4c37861fa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e4c37861fa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e4c37861fa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e4c37861fa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e4c37861fa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e4c37861fa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e4c37861fa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e4c37861fa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e4c37861fa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e4c37861fa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e4c37861fa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e4c37861fa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e4c37861fa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e4c37861fa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4c37861fa_0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e4c37861fa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4c37861fa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e4c37861fa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4c37861fa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e4c37861fa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4c37861fa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e4c37861fa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e4c37861fa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e4c37861fa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4c37861fa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e4c37861fa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4c37861fa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e4c37861fa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4c37861fa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e4c37861fa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2406490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296294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702945"/>
            <a:ext cx="973956" cy="37376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702945"/>
            <a:ext cx="4648867" cy="37376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909057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d">
  <p:cSld name="Red">
    <p:spTree>
      <p:nvGrpSpPr>
        <p:cNvPr id="1" name="Shape 120"/>
        <p:cNvGrpSpPr/>
        <p:nvPr/>
      </p:nvGrpSpPr>
      <p:grpSpPr>
        <a:xfrm>
          <a:off x="0" y="0"/>
          <a:ext cx="0" cy="0"/>
          <a:chOff x="0" y="0"/>
          <a:chExt cx="0" cy="0"/>
        </a:xfrm>
      </p:grpSpPr>
      <p:sp>
        <p:nvSpPr>
          <p:cNvPr id="121" name="Google Shape;121;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67419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Yellow">
  <p:cSld name="Yellow">
    <p:spTree>
      <p:nvGrpSpPr>
        <p:cNvPr id="1" name="Shape 136"/>
        <p:cNvGrpSpPr/>
        <p:nvPr/>
      </p:nvGrpSpPr>
      <p:grpSpPr>
        <a:xfrm>
          <a:off x="0" y="0"/>
          <a:ext cx="0" cy="0"/>
          <a:chOff x="0" y="0"/>
          <a:chExt cx="0" cy="0"/>
        </a:xfrm>
      </p:grpSpPr>
      <p:sp>
        <p:nvSpPr>
          <p:cNvPr id="137" name="Google Shape;13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259530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Green">
  <p:cSld name="Green">
    <p:spTree>
      <p:nvGrpSpPr>
        <p:cNvPr id="1" name="Shape 140"/>
        <p:cNvGrpSpPr/>
        <p:nvPr/>
      </p:nvGrpSpPr>
      <p:grpSpPr>
        <a:xfrm>
          <a:off x="0" y="0"/>
          <a:ext cx="0" cy="0"/>
          <a:chOff x="0" y="0"/>
          <a:chExt cx="0" cy="0"/>
        </a:xfrm>
      </p:grpSpPr>
      <p:sp>
        <p:nvSpPr>
          <p:cNvPr id="141" name="Google Shape;141;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19037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ay">
  <p:cSld name="Gray">
    <p:spTree>
      <p:nvGrpSpPr>
        <p:cNvPr id="1" name="Shape 144"/>
        <p:cNvGrpSpPr/>
        <p:nvPr/>
      </p:nvGrpSpPr>
      <p:grpSpPr>
        <a:xfrm>
          <a:off x="0" y="0"/>
          <a:ext cx="0" cy="0"/>
          <a:chOff x="0" y="0"/>
          <a:chExt cx="0" cy="0"/>
        </a:xfrm>
      </p:grpSpPr>
      <p:sp>
        <p:nvSpPr>
          <p:cNvPr id="145" name="Google Shape;145;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31012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9/12/2022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7975927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3264349"/>
            <a:ext cx="5101209" cy="94881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586B75A-687E-405C-8A0B-8D00578BA2C3}" type="datetimeFigureOut">
              <a:rPr lang="en-US" smtClean="0"/>
              <a:pPr/>
              <a:t>9/12/2022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2208675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1978533"/>
            <a:ext cx="3203828"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1978533"/>
            <a:ext cx="3202685"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35BB1C6-BF8F-4481-8AB2-603A1C8A906A}" type="datetimeFigureOut">
              <a:rPr lang="en-US" smtClean="0"/>
              <a:t>9/12/2022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88581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2357438"/>
            <a:ext cx="3202686" cy="19475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2357438"/>
            <a:ext cx="3190113" cy="194758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9/12/2022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616476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9/12/2022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0561967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9/12/2022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6994421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1682871"/>
            <a:ext cx="3364992" cy="856123"/>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603504"/>
            <a:ext cx="3611880" cy="3936492"/>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2662439"/>
            <a:ext cx="2846070" cy="164552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8"/>
          <p:cNvSpPr>
            <a:spLocks noGrp="1"/>
          </p:cNvSpPr>
          <p:nvPr>
            <p:ph type="dt" sz="half" idx="10"/>
          </p:nvPr>
        </p:nvSpPr>
        <p:spPr/>
        <p:txBody>
          <a:bodyPr/>
          <a:lstStyle/>
          <a:p>
            <a:fld id="{C35BB1C6-BF8F-4481-8AB2-603A1C8A906A}" type="datetimeFigureOut">
              <a:rPr lang="en-US" smtClean="0"/>
              <a:t>9/12/2022</a:t>
            </a:fld>
            <a:endParaRPr lang="en-US" dirty="0"/>
          </a:p>
        </p:txBody>
      </p:sp>
      <p:sp>
        <p:nvSpPr>
          <p:cNvPr id="10" name="Footer Placeholder 9"/>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8984517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1682871"/>
            <a:ext cx="3371249" cy="85098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51435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6676" y="2662439"/>
            <a:ext cx="2846070" cy="1645528"/>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586B75A-687E-405C-8A0B-8D00578BA2C3}" type="datetimeFigureOut">
              <a:rPr lang="en-US" smtClean="0"/>
              <a:pPr/>
              <a:t>9/12/2022</a:t>
            </a:fld>
            <a:endParaRPr lang="en-US" dirty="0"/>
          </a:p>
        </p:txBody>
      </p:sp>
      <p:sp>
        <p:nvSpPr>
          <p:cNvPr id="9" name="Footer Placeholder 8"/>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5899187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723519"/>
            <a:ext cx="5797296" cy="89154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1978534"/>
            <a:ext cx="5797296" cy="23264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66072" y="4679112"/>
            <a:ext cx="2065310" cy="242976"/>
          </a:xfrm>
          <a:prstGeom prst="rect">
            <a:avLst/>
          </a:prstGeom>
        </p:spPr>
        <p:txBody>
          <a:bodyPr vert="horz" lIns="91440" tIns="45720" rIns="91440" bIns="45720" rtlCol="0" anchor="ctr"/>
          <a:lstStyle>
            <a:lvl1pPr algn="r">
              <a:defRPr sz="788">
                <a:solidFill>
                  <a:schemeClr val="tx1">
                    <a:alpha val="70000"/>
                  </a:schemeClr>
                </a:solidFill>
              </a:defRPr>
            </a:lvl1pPr>
          </a:lstStyle>
          <a:p>
            <a:fld id="{B61BEF0D-F0BB-DE4B-95CE-6DB70DBA9567}" type="datetimeFigureOut">
              <a:rPr lang="en-US" smtClean="0"/>
              <a:pPr/>
              <a:t>9/12/2022</a:t>
            </a:fld>
            <a:endParaRPr lang="en-US" dirty="0"/>
          </a:p>
        </p:txBody>
      </p:sp>
      <p:sp>
        <p:nvSpPr>
          <p:cNvPr id="5" name="Footer Placeholder 4"/>
          <p:cNvSpPr>
            <a:spLocks noGrp="1"/>
          </p:cNvSpPr>
          <p:nvPr>
            <p:ph type="ftr" sz="quarter" idx="3"/>
          </p:nvPr>
        </p:nvSpPr>
        <p:spPr>
          <a:xfrm>
            <a:off x="1200150" y="4677156"/>
            <a:ext cx="4425892" cy="24003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069192" y="4663440"/>
            <a:ext cx="274320" cy="27432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92729484"/>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 id="2147484165" r:id="rId14"/>
    <p:sldLayoutId id="2147484166" r:id="rId15"/>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xd.adobe.com/view/619430ff-6839-4011-8678-58e6940ff1d9-34c7/?fullscreen"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hyperlink" Target="https://xd.adobe.com/view/78f3b291-2208-4f9a-83c3-528351bb5074-2da0/?fullscreen"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morganwoodard19.wixsite.com/iambmw"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85D"/>
        </a:solidFill>
        <a:effectLst/>
      </p:bgPr>
    </p:bg>
    <p:spTree>
      <p:nvGrpSpPr>
        <p:cNvPr id="1" name="Shape 151"/>
        <p:cNvGrpSpPr/>
        <p:nvPr/>
      </p:nvGrpSpPr>
      <p:grpSpPr>
        <a:xfrm>
          <a:off x="0" y="0"/>
          <a:ext cx="0" cy="0"/>
          <a:chOff x="0" y="0"/>
          <a:chExt cx="0" cy="0"/>
        </a:xfrm>
      </p:grpSpPr>
      <p:sp>
        <p:nvSpPr>
          <p:cNvPr id="152" name="Google Shape;152;p39"/>
          <p:cNvSpPr txBox="1"/>
          <p:nvPr/>
        </p:nvSpPr>
        <p:spPr>
          <a:xfrm>
            <a:off x="418087" y="1882507"/>
            <a:ext cx="7536300" cy="615523"/>
          </a:xfrm>
          <a:prstGeom prst="rect">
            <a:avLst/>
          </a:prstGeom>
          <a:noFill/>
          <a:ln>
            <a:noFill/>
          </a:ln>
        </p:spPr>
        <p:txBody>
          <a:bodyPr spcFirstLastPara="1" wrap="square" lIns="0" tIns="91425" rIns="91425" bIns="91425" anchor="t" anchorCtr="0">
            <a:spAutoFit/>
          </a:bodyPr>
          <a:lstStyle/>
          <a:p>
            <a:pPr marL="0" lvl="0" indent="0" rtl="0">
              <a:spcBef>
                <a:spcPts val="0"/>
              </a:spcBef>
              <a:spcAft>
                <a:spcPts val="0"/>
              </a:spcAft>
              <a:buNone/>
            </a:pPr>
            <a:r>
              <a:rPr lang="en" sz="2800" dirty="0">
                <a:solidFill>
                  <a:srgbClr val="FFFFFF"/>
                </a:solidFill>
                <a:latin typeface="Open Sans SemiBold"/>
                <a:ea typeface="Open Sans SemiBold"/>
                <a:cs typeface="Open Sans SemiBold"/>
                <a:sym typeface="Open Sans SemiBold"/>
              </a:rPr>
              <a:t>Portfolio Project 2: Responsive Website</a:t>
            </a:r>
            <a:endParaRPr sz="2800" dirty="0">
              <a:solidFill>
                <a:srgbClr val="FFFFFF"/>
              </a:solidFill>
              <a:latin typeface="Open Sans SemiBold"/>
              <a:ea typeface="Open Sans SemiBold"/>
              <a:cs typeface="Open Sans SemiBold"/>
              <a:sym typeface="Open Sans SemiBold"/>
            </a:endParaRPr>
          </a:p>
        </p:txBody>
      </p:sp>
      <p:sp>
        <p:nvSpPr>
          <p:cNvPr id="153" name="Google Shape;153;p39"/>
          <p:cNvSpPr txBox="1"/>
          <p:nvPr/>
        </p:nvSpPr>
        <p:spPr>
          <a:xfrm>
            <a:off x="517675" y="2769663"/>
            <a:ext cx="4931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FFFFFF"/>
                </a:solidFill>
                <a:latin typeface="Open Sans"/>
                <a:ea typeface="Open Sans"/>
                <a:cs typeface="Open Sans"/>
                <a:sym typeface="Open Sans"/>
              </a:rPr>
              <a:t>Bethany Morgan Woodard</a:t>
            </a:r>
            <a:endParaRPr sz="2400" dirty="0">
              <a:solidFill>
                <a:srgbClr val="FFFFFF"/>
              </a:solidFill>
              <a:latin typeface="Open Sans"/>
              <a:ea typeface="Open Sans"/>
              <a:cs typeface="Open Sans"/>
              <a:sym typeface="Open Sans"/>
            </a:endParaRPr>
          </a:p>
        </p:txBody>
      </p:sp>
      <p:cxnSp>
        <p:nvCxnSpPr>
          <p:cNvPr id="154" name="Google Shape;154;p39"/>
          <p:cNvCxnSpPr/>
          <p:nvPr/>
        </p:nvCxnSpPr>
        <p:spPr>
          <a:xfrm rot="10800000">
            <a:off x="517575" y="2670825"/>
            <a:ext cx="6570000" cy="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9900"/>
        </a:solidFill>
        <a:effectLst/>
      </p:bgPr>
    </p:bg>
    <p:spTree>
      <p:nvGrpSpPr>
        <p:cNvPr id="1" name="Shape 241"/>
        <p:cNvGrpSpPr/>
        <p:nvPr/>
      </p:nvGrpSpPr>
      <p:grpSpPr>
        <a:xfrm>
          <a:off x="0" y="0"/>
          <a:ext cx="0" cy="0"/>
          <a:chOff x="0" y="0"/>
          <a:chExt cx="0" cy="0"/>
        </a:xfrm>
      </p:grpSpPr>
      <p:sp>
        <p:nvSpPr>
          <p:cNvPr id="242" name="Google Shape;242;p48"/>
          <p:cNvSpPr txBox="1"/>
          <p:nvPr/>
        </p:nvSpPr>
        <p:spPr>
          <a:xfrm>
            <a:off x="3721275" y="1886850"/>
            <a:ext cx="6302100" cy="16932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Sitemap</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Paper wireframes</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Digital wireframes</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Low-fidelity prototype</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Usability studies</a:t>
            </a:r>
            <a:endParaRPr>
              <a:solidFill>
                <a:srgbClr val="FFFFFF"/>
              </a:solidFill>
              <a:latin typeface="Open Sans"/>
              <a:ea typeface="Open Sans"/>
              <a:cs typeface="Open Sans"/>
              <a:sym typeface="Open Sans"/>
            </a:endParaRPr>
          </a:p>
        </p:txBody>
      </p:sp>
      <p:sp>
        <p:nvSpPr>
          <p:cNvPr id="243" name="Google Shape;243;p48"/>
          <p:cNvSpPr txBox="1"/>
          <p:nvPr/>
        </p:nvSpPr>
        <p:spPr>
          <a:xfrm>
            <a:off x="-468875" y="2082300"/>
            <a:ext cx="3704400" cy="9789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Clr>
                <a:schemeClr val="dk1"/>
              </a:buClr>
              <a:buSzPts val="1100"/>
              <a:buFont typeface="Arial"/>
              <a:buNone/>
            </a:pPr>
            <a:r>
              <a:rPr lang="en" sz="2400">
                <a:solidFill>
                  <a:srgbClr val="FFFFFF"/>
                </a:solidFill>
                <a:latin typeface="Open Sans"/>
                <a:ea typeface="Open Sans"/>
                <a:cs typeface="Open Sans"/>
                <a:sym typeface="Open Sans"/>
              </a:rPr>
              <a:t>Starting</a:t>
            </a:r>
            <a:endParaRPr sz="2400">
              <a:solidFill>
                <a:srgbClr val="FFFFFF"/>
              </a:solidFill>
              <a:latin typeface="Open Sans"/>
              <a:ea typeface="Open Sans"/>
              <a:cs typeface="Open Sans"/>
              <a:sym typeface="Open Sans"/>
            </a:endParaRPr>
          </a:p>
          <a:p>
            <a:pPr marL="0" lvl="0" indent="0" algn="r" rtl="0">
              <a:lnSpc>
                <a:spcPct val="115000"/>
              </a:lnSpc>
              <a:spcBef>
                <a:spcPts val="0"/>
              </a:spcBef>
              <a:spcAft>
                <a:spcPts val="0"/>
              </a:spcAft>
              <a:buNone/>
            </a:pPr>
            <a:r>
              <a:rPr lang="en" sz="2400">
                <a:solidFill>
                  <a:srgbClr val="FFFFFF"/>
                </a:solidFill>
                <a:latin typeface="Open Sans"/>
                <a:ea typeface="Open Sans"/>
                <a:cs typeface="Open Sans"/>
                <a:sym typeface="Open Sans"/>
              </a:rPr>
              <a:t>the design</a:t>
            </a:r>
            <a:endParaRPr sz="2400">
              <a:solidFill>
                <a:srgbClr val="FFFFFF"/>
              </a:solidFill>
              <a:latin typeface="Open Sans"/>
              <a:ea typeface="Open Sans"/>
              <a:cs typeface="Open Sans"/>
              <a:sym typeface="Open Sans"/>
            </a:endParaRPr>
          </a:p>
        </p:txBody>
      </p:sp>
      <p:cxnSp>
        <p:nvCxnSpPr>
          <p:cNvPr id="244" name="Google Shape;244;p48"/>
          <p:cNvCxnSpPr/>
          <p:nvPr/>
        </p:nvCxnSpPr>
        <p:spPr>
          <a:xfrm>
            <a:off x="3460100" y="1032150"/>
            <a:ext cx="36600" cy="30792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9"/>
          <p:cNvSpPr/>
          <p:nvPr/>
        </p:nvSpPr>
        <p:spPr>
          <a:xfrm>
            <a:off x="4211875" y="0"/>
            <a:ext cx="493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9"/>
          <p:cNvSpPr txBox="1"/>
          <p:nvPr/>
        </p:nvSpPr>
        <p:spPr>
          <a:xfrm>
            <a:off x="445248" y="247300"/>
            <a:ext cx="70008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5F6368"/>
                </a:solidFill>
                <a:latin typeface="Open Sans"/>
                <a:ea typeface="Open Sans"/>
                <a:cs typeface="Open Sans"/>
                <a:sym typeface="Open Sans"/>
              </a:rPr>
              <a:t>Sitemap</a:t>
            </a:r>
            <a:endParaRPr sz="2400" dirty="0">
              <a:solidFill>
                <a:srgbClr val="5F6368"/>
              </a:solidFill>
              <a:latin typeface="Open Sans"/>
              <a:ea typeface="Open Sans"/>
              <a:cs typeface="Open Sans"/>
              <a:sym typeface="Open Sans"/>
            </a:endParaRPr>
          </a:p>
        </p:txBody>
      </p:sp>
      <p:sp>
        <p:nvSpPr>
          <p:cNvPr id="251" name="Google Shape;251;p49"/>
          <p:cNvSpPr txBox="1"/>
          <p:nvPr/>
        </p:nvSpPr>
        <p:spPr>
          <a:xfrm>
            <a:off x="445248" y="886657"/>
            <a:ext cx="2421300" cy="3785621"/>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US" sz="1200" dirty="0">
                <a:solidFill>
                  <a:srgbClr val="5F6368"/>
                </a:solidFill>
                <a:latin typeface="Open Sans"/>
                <a:ea typeface="Open Sans"/>
                <a:cs typeface="Open Sans"/>
                <a:sym typeface="Open Sans"/>
              </a:rPr>
              <a:t>Difficulty with website navigation and resources offered were primary pain point for users, so I used that knowledge to create a sitemap. </a:t>
            </a:r>
          </a:p>
          <a:p>
            <a:pPr marL="0" lvl="0" indent="0" algn="l" rtl="0">
              <a:lnSpc>
                <a:spcPct val="150000"/>
              </a:lnSpc>
              <a:spcBef>
                <a:spcPts val="0"/>
              </a:spcBef>
              <a:spcAft>
                <a:spcPts val="0"/>
              </a:spcAft>
              <a:buClr>
                <a:schemeClr val="dk1"/>
              </a:buClr>
              <a:buSzPts val="1100"/>
              <a:buFont typeface="Arial"/>
              <a:buNone/>
            </a:pPr>
            <a:endParaRPr lang="en-US" sz="1200" dirty="0">
              <a:solidFill>
                <a:srgbClr val="5F6368"/>
              </a:solidFill>
              <a:latin typeface="Open Sans"/>
              <a:ea typeface="Open Sans"/>
              <a:cs typeface="Open Sans"/>
              <a:sym typeface="Open Sans"/>
            </a:endParaRPr>
          </a:p>
          <a:p>
            <a:pPr marL="0" lvl="0" indent="0" algn="l" rtl="0">
              <a:lnSpc>
                <a:spcPct val="150000"/>
              </a:lnSpc>
              <a:spcBef>
                <a:spcPts val="0"/>
              </a:spcBef>
              <a:spcAft>
                <a:spcPts val="0"/>
              </a:spcAft>
              <a:buClr>
                <a:schemeClr val="dk1"/>
              </a:buClr>
              <a:buSzPts val="1100"/>
              <a:buFont typeface="Arial"/>
              <a:buNone/>
            </a:pPr>
            <a:r>
              <a:rPr lang="en-US" sz="1200" dirty="0">
                <a:solidFill>
                  <a:srgbClr val="5F6368"/>
                </a:solidFill>
                <a:latin typeface="Open Sans"/>
                <a:ea typeface="Open Sans"/>
                <a:cs typeface="Open Sans"/>
                <a:sym typeface="Open Sans"/>
              </a:rPr>
              <a:t>My goal here was to make strategic information architecture decisions that would improve overall website navigation. The structure I chose was designed to make things simple and easy. </a:t>
            </a:r>
            <a:endParaRPr lang="en-US" sz="1200" dirty="0"/>
          </a:p>
        </p:txBody>
      </p:sp>
      <p:pic>
        <p:nvPicPr>
          <p:cNvPr id="7" name="Picture 6">
            <a:extLst>
              <a:ext uri="{FF2B5EF4-FFF2-40B4-BE49-F238E27FC236}">
                <a16:creationId xmlns:a16="http://schemas.microsoft.com/office/drawing/2014/main" id="{788441AC-F823-98D6-6C63-6FB486B1EC0D}"/>
              </a:ext>
            </a:extLst>
          </p:cNvPr>
          <p:cNvPicPr>
            <a:picLocks noChangeAspect="1"/>
          </p:cNvPicPr>
          <p:nvPr/>
        </p:nvPicPr>
        <p:blipFill>
          <a:blip r:embed="rId3"/>
          <a:stretch>
            <a:fillRect/>
          </a:stretch>
        </p:blipFill>
        <p:spPr>
          <a:xfrm>
            <a:off x="3032715" y="972257"/>
            <a:ext cx="6111160" cy="34230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0"/>
          <p:cNvSpPr/>
          <p:nvPr/>
        </p:nvSpPr>
        <p:spPr>
          <a:xfrm>
            <a:off x="4212000" y="0"/>
            <a:ext cx="493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0"/>
          <p:cNvSpPr txBox="1"/>
          <p:nvPr/>
        </p:nvSpPr>
        <p:spPr>
          <a:xfrm>
            <a:off x="517675" y="524350"/>
            <a:ext cx="70008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Paper wireframes </a:t>
            </a:r>
            <a:endParaRPr sz="2400">
              <a:solidFill>
                <a:srgbClr val="5F6368"/>
              </a:solidFill>
              <a:latin typeface="Open Sans"/>
              <a:ea typeface="Open Sans"/>
              <a:cs typeface="Open Sans"/>
              <a:sym typeface="Open Sans"/>
            </a:endParaRPr>
          </a:p>
        </p:txBody>
      </p:sp>
      <p:sp>
        <p:nvSpPr>
          <p:cNvPr id="259" name="Google Shape;259;p50"/>
          <p:cNvSpPr txBox="1"/>
          <p:nvPr/>
        </p:nvSpPr>
        <p:spPr>
          <a:xfrm>
            <a:off x="617263" y="1078450"/>
            <a:ext cx="2421300" cy="3231624"/>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US" sz="1200" dirty="0">
                <a:solidFill>
                  <a:srgbClr val="5F6368"/>
                </a:solidFill>
                <a:latin typeface="Open Sans"/>
                <a:ea typeface="Open Sans"/>
                <a:cs typeface="Open Sans"/>
                <a:sym typeface="Open Sans"/>
              </a:rPr>
              <a:t>Next, I sketched out paper wireframes for each screen in my app, keeping the user pain points about navigation, browsing, and checkout flow in mind.</a:t>
            </a:r>
          </a:p>
          <a:p>
            <a:pPr marL="0" lvl="0" indent="0" algn="l" rtl="0">
              <a:lnSpc>
                <a:spcPct val="150000"/>
              </a:lnSpc>
              <a:spcBef>
                <a:spcPts val="0"/>
              </a:spcBef>
              <a:spcAft>
                <a:spcPts val="0"/>
              </a:spcAft>
              <a:buClr>
                <a:schemeClr val="dk1"/>
              </a:buClr>
              <a:buSzPts val="1100"/>
              <a:buFont typeface="Arial"/>
              <a:buNone/>
            </a:pPr>
            <a:endParaRPr lang="en-US" sz="1200" dirty="0">
              <a:solidFill>
                <a:srgbClr val="5F6368"/>
              </a:solidFill>
              <a:latin typeface="Open Sans"/>
              <a:ea typeface="Open Sans"/>
              <a:cs typeface="Open Sans"/>
              <a:sym typeface="Open Sans"/>
            </a:endParaRPr>
          </a:p>
          <a:p>
            <a:pPr marL="0" lvl="0" indent="0" algn="l" rtl="0">
              <a:lnSpc>
                <a:spcPct val="150000"/>
              </a:lnSpc>
              <a:spcBef>
                <a:spcPts val="0"/>
              </a:spcBef>
              <a:spcAft>
                <a:spcPts val="0"/>
              </a:spcAft>
              <a:buClr>
                <a:schemeClr val="dk1"/>
              </a:buClr>
              <a:buSzPts val="1100"/>
              <a:buFont typeface="Arial"/>
              <a:buNone/>
            </a:pPr>
            <a:r>
              <a:rPr lang="en-US" sz="1200" dirty="0">
                <a:solidFill>
                  <a:srgbClr val="5F6368"/>
                </a:solidFill>
                <a:latin typeface="Open Sans"/>
                <a:ea typeface="Open Sans"/>
                <a:cs typeface="Open Sans"/>
                <a:sym typeface="Open Sans"/>
              </a:rPr>
              <a:t>The home screen paper wireframe variations to the right focus on optimizing the browsing experience for users. </a:t>
            </a:r>
            <a:endParaRPr lang="en-US" sz="1200" dirty="0"/>
          </a:p>
        </p:txBody>
      </p:sp>
      <p:pic>
        <p:nvPicPr>
          <p:cNvPr id="3" name="Picture 2">
            <a:extLst>
              <a:ext uri="{FF2B5EF4-FFF2-40B4-BE49-F238E27FC236}">
                <a16:creationId xmlns:a16="http://schemas.microsoft.com/office/drawing/2014/main" id="{0C3C3EB2-FD29-CEFE-7E53-437F6EEC749C}"/>
              </a:ext>
            </a:extLst>
          </p:cNvPr>
          <p:cNvPicPr>
            <a:picLocks noChangeAspect="1"/>
          </p:cNvPicPr>
          <p:nvPr/>
        </p:nvPicPr>
        <p:blipFill>
          <a:blip r:embed="rId3"/>
          <a:stretch>
            <a:fillRect/>
          </a:stretch>
        </p:blipFill>
        <p:spPr>
          <a:xfrm>
            <a:off x="5125315" y="0"/>
            <a:ext cx="3105369"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1"/>
          <p:cNvSpPr/>
          <p:nvPr/>
        </p:nvSpPr>
        <p:spPr>
          <a:xfrm>
            <a:off x="4211875" y="0"/>
            <a:ext cx="493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1"/>
          <p:cNvSpPr txBox="1"/>
          <p:nvPr/>
        </p:nvSpPr>
        <p:spPr>
          <a:xfrm>
            <a:off x="517675" y="524350"/>
            <a:ext cx="7000800" cy="9234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Paper wireframe </a:t>
            </a:r>
            <a:endParaRPr sz="2400">
              <a:solidFill>
                <a:srgbClr val="5F6368"/>
              </a:solidFill>
              <a:latin typeface="Open Sans"/>
              <a:ea typeface="Open Sans"/>
              <a:cs typeface="Open Sans"/>
              <a:sym typeface="Open Sans"/>
            </a:endParaRPr>
          </a:p>
          <a:p>
            <a:pPr marL="0" lvl="0" indent="0" algn="l" rtl="0">
              <a:spcBef>
                <a:spcPts val="0"/>
              </a:spcBef>
              <a:spcAft>
                <a:spcPts val="0"/>
              </a:spcAft>
              <a:buNone/>
            </a:pPr>
            <a:r>
              <a:rPr lang="en" sz="2400">
                <a:solidFill>
                  <a:srgbClr val="5F6368"/>
                </a:solidFill>
                <a:latin typeface="Open Sans"/>
                <a:ea typeface="Open Sans"/>
                <a:cs typeface="Open Sans"/>
                <a:sym typeface="Open Sans"/>
              </a:rPr>
              <a:t>screen size variation(s) </a:t>
            </a:r>
            <a:endParaRPr sz="2400">
              <a:solidFill>
                <a:srgbClr val="5F6368"/>
              </a:solidFill>
              <a:latin typeface="Open Sans"/>
              <a:ea typeface="Open Sans"/>
              <a:cs typeface="Open Sans"/>
              <a:sym typeface="Open Sans"/>
            </a:endParaRPr>
          </a:p>
        </p:txBody>
      </p:sp>
      <p:sp>
        <p:nvSpPr>
          <p:cNvPr id="267" name="Google Shape;267;p51"/>
          <p:cNvSpPr txBox="1"/>
          <p:nvPr/>
        </p:nvSpPr>
        <p:spPr>
          <a:xfrm>
            <a:off x="517675" y="1522550"/>
            <a:ext cx="2421300" cy="2769959"/>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US" sz="1400" dirty="0">
                <a:solidFill>
                  <a:srgbClr val="5F6368"/>
                </a:solidFill>
                <a:latin typeface="Open Sans"/>
                <a:ea typeface="Open Sans"/>
                <a:cs typeface="Open Sans"/>
                <a:sym typeface="Open Sans"/>
              </a:rPr>
              <a:t>Because BMW Properties &amp; Holdings customers access the site on a variety of different devices, I started to work on designs for additional screen sizes to make sure the site would be fully responsive. </a:t>
            </a:r>
          </a:p>
        </p:txBody>
      </p:sp>
      <p:pic>
        <p:nvPicPr>
          <p:cNvPr id="5" name="Picture 4">
            <a:extLst>
              <a:ext uri="{FF2B5EF4-FFF2-40B4-BE49-F238E27FC236}">
                <a16:creationId xmlns:a16="http://schemas.microsoft.com/office/drawing/2014/main" id="{DA00E223-39D6-A74E-A75A-D8061A5C802A}"/>
              </a:ext>
            </a:extLst>
          </p:cNvPr>
          <p:cNvPicPr>
            <a:picLocks noChangeAspect="1"/>
          </p:cNvPicPr>
          <p:nvPr/>
        </p:nvPicPr>
        <p:blipFill>
          <a:blip r:embed="rId3"/>
          <a:stretch>
            <a:fillRect/>
          </a:stretch>
        </p:blipFill>
        <p:spPr>
          <a:xfrm>
            <a:off x="4211875" y="1211075"/>
            <a:ext cx="4943439" cy="29101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2"/>
          <p:cNvSpPr txBox="1"/>
          <p:nvPr/>
        </p:nvSpPr>
        <p:spPr>
          <a:xfrm>
            <a:off x="352874" y="213879"/>
            <a:ext cx="70008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5F6368"/>
                </a:solidFill>
                <a:latin typeface="Open Sans"/>
                <a:ea typeface="Open Sans"/>
                <a:cs typeface="Open Sans"/>
                <a:sym typeface="Open Sans"/>
              </a:rPr>
              <a:t>Digital wireframes </a:t>
            </a:r>
            <a:endParaRPr sz="2400" dirty="0">
              <a:solidFill>
                <a:srgbClr val="5F6368"/>
              </a:solidFill>
              <a:latin typeface="Open Sans"/>
              <a:ea typeface="Open Sans"/>
              <a:cs typeface="Open Sans"/>
              <a:sym typeface="Open Sans"/>
            </a:endParaRPr>
          </a:p>
        </p:txBody>
      </p:sp>
      <p:sp>
        <p:nvSpPr>
          <p:cNvPr id="274" name="Google Shape;274;p52"/>
          <p:cNvSpPr txBox="1"/>
          <p:nvPr/>
        </p:nvSpPr>
        <p:spPr>
          <a:xfrm>
            <a:off x="496674" y="891837"/>
            <a:ext cx="2588166" cy="3416290"/>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US" sz="1400" dirty="0">
                <a:solidFill>
                  <a:srgbClr val="5F6368"/>
                </a:solidFill>
                <a:latin typeface="Open Sans"/>
                <a:ea typeface="Open Sans"/>
                <a:cs typeface="Open Sans"/>
                <a:sym typeface="Open Sans"/>
              </a:rPr>
              <a:t>Moving from paper to digital wireframes made it easy to understand how the redesign could help address user pain points and improve the user experience. </a:t>
            </a:r>
          </a:p>
          <a:p>
            <a:pPr marL="0" lvl="0" indent="0" algn="l" rtl="0">
              <a:lnSpc>
                <a:spcPct val="150000"/>
              </a:lnSpc>
              <a:spcBef>
                <a:spcPts val="0"/>
              </a:spcBef>
              <a:spcAft>
                <a:spcPts val="0"/>
              </a:spcAft>
              <a:buClr>
                <a:schemeClr val="dk1"/>
              </a:buClr>
              <a:buSzPts val="1100"/>
              <a:buFont typeface="Arial"/>
              <a:buNone/>
            </a:pPr>
            <a:endParaRPr lang="en-US" sz="1400" dirty="0">
              <a:solidFill>
                <a:srgbClr val="5F6368"/>
              </a:solidFill>
              <a:latin typeface="Open Sans"/>
              <a:ea typeface="Open Sans"/>
              <a:cs typeface="Open Sans"/>
              <a:sym typeface="Open Sans"/>
            </a:endParaRPr>
          </a:p>
          <a:p>
            <a:pPr marL="0" lvl="0" indent="0" algn="l" rtl="0">
              <a:lnSpc>
                <a:spcPct val="150000"/>
              </a:lnSpc>
              <a:spcBef>
                <a:spcPts val="0"/>
              </a:spcBef>
              <a:spcAft>
                <a:spcPts val="0"/>
              </a:spcAft>
              <a:buClr>
                <a:schemeClr val="dk1"/>
              </a:buClr>
              <a:buSzPts val="1100"/>
              <a:buFont typeface="Arial"/>
              <a:buNone/>
            </a:pPr>
            <a:r>
              <a:rPr lang="en-US" sz="1400" dirty="0">
                <a:solidFill>
                  <a:srgbClr val="5F6368"/>
                </a:solidFill>
                <a:latin typeface="Open Sans"/>
                <a:ea typeface="Open Sans"/>
                <a:cs typeface="Open Sans"/>
                <a:sym typeface="Open Sans"/>
              </a:rPr>
              <a:t>Prioritizing visual element placement on the home page was a key part of my strategy</a:t>
            </a:r>
            <a:endParaRPr sz="1400" dirty="0"/>
          </a:p>
        </p:txBody>
      </p:sp>
      <p:sp>
        <p:nvSpPr>
          <p:cNvPr id="275" name="Google Shape;275;p52"/>
          <p:cNvSpPr/>
          <p:nvPr/>
        </p:nvSpPr>
        <p:spPr>
          <a:xfrm>
            <a:off x="3644374" y="984601"/>
            <a:ext cx="5200800" cy="3085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2"/>
          <p:cNvSpPr txBox="1"/>
          <p:nvPr/>
        </p:nvSpPr>
        <p:spPr>
          <a:xfrm>
            <a:off x="3467875" y="4023426"/>
            <a:ext cx="1100400"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rgbClr val="5F6368"/>
                </a:solidFill>
                <a:latin typeface="Open Sans"/>
                <a:ea typeface="Open Sans"/>
                <a:cs typeface="Open Sans"/>
                <a:sym typeface="Open Sans"/>
              </a:rPr>
              <a:t>Unique search options to provide comprehensive results</a:t>
            </a:r>
            <a:endParaRPr sz="1000" dirty="0">
              <a:solidFill>
                <a:srgbClr val="5F6368"/>
              </a:solidFill>
              <a:latin typeface="Open Sans"/>
              <a:ea typeface="Open Sans"/>
              <a:cs typeface="Open Sans"/>
              <a:sym typeface="Open Sans"/>
            </a:endParaRPr>
          </a:p>
        </p:txBody>
      </p:sp>
      <p:sp>
        <p:nvSpPr>
          <p:cNvPr id="279" name="Google Shape;279;p52"/>
          <p:cNvSpPr txBox="1"/>
          <p:nvPr/>
        </p:nvSpPr>
        <p:spPr>
          <a:xfrm>
            <a:off x="4693731" y="3962540"/>
            <a:ext cx="1642349"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rgbClr val="5F6368"/>
                </a:solidFill>
                <a:latin typeface="Open Sans"/>
                <a:ea typeface="Open Sans"/>
                <a:cs typeface="Open Sans"/>
                <a:sym typeface="Open Sans"/>
              </a:rPr>
              <a:t>Option to work with BMW P&amp;H property locator to provide support and resources</a:t>
            </a:r>
            <a:endParaRPr sz="1000" dirty="0">
              <a:solidFill>
                <a:srgbClr val="5F6368"/>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A2F2697D-378C-D811-766D-E4B120F5E2D5}"/>
              </a:ext>
            </a:extLst>
          </p:cNvPr>
          <p:cNvPicPr>
            <a:picLocks noChangeAspect="1"/>
          </p:cNvPicPr>
          <p:nvPr/>
        </p:nvPicPr>
        <p:blipFill>
          <a:blip r:embed="rId3"/>
          <a:stretch>
            <a:fillRect/>
          </a:stretch>
        </p:blipFill>
        <p:spPr>
          <a:xfrm>
            <a:off x="3709380" y="780865"/>
            <a:ext cx="2356294" cy="2996697"/>
          </a:xfrm>
          <a:prstGeom prst="rect">
            <a:avLst/>
          </a:prstGeom>
        </p:spPr>
      </p:pic>
      <p:cxnSp>
        <p:nvCxnSpPr>
          <p:cNvPr id="276" name="Google Shape;276;p52"/>
          <p:cNvCxnSpPr>
            <a:cxnSpLocks/>
          </p:cNvCxnSpPr>
          <p:nvPr/>
        </p:nvCxnSpPr>
        <p:spPr>
          <a:xfrm flipV="1">
            <a:off x="3853274" y="3458424"/>
            <a:ext cx="135058" cy="587721"/>
          </a:xfrm>
          <a:prstGeom prst="straightConnector1">
            <a:avLst/>
          </a:prstGeom>
          <a:noFill/>
          <a:ln w="19050" cap="flat" cmpd="sng">
            <a:solidFill>
              <a:srgbClr val="FBBC04"/>
            </a:solidFill>
            <a:prstDash val="solid"/>
            <a:round/>
            <a:headEnd type="none" w="med" len="med"/>
            <a:tailEnd type="triangle" w="med" len="med"/>
          </a:ln>
        </p:spPr>
      </p:cxnSp>
      <p:cxnSp>
        <p:nvCxnSpPr>
          <p:cNvPr id="280" name="Google Shape;280;p52"/>
          <p:cNvCxnSpPr>
            <a:cxnSpLocks/>
          </p:cNvCxnSpPr>
          <p:nvPr/>
        </p:nvCxnSpPr>
        <p:spPr>
          <a:xfrm flipV="1">
            <a:off x="5441133" y="3458424"/>
            <a:ext cx="0" cy="565002"/>
          </a:xfrm>
          <a:prstGeom prst="straightConnector1">
            <a:avLst/>
          </a:prstGeom>
          <a:noFill/>
          <a:ln w="19050" cap="flat" cmpd="sng">
            <a:solidFill>
              <a:srgbClr val="FBBC04"/>
            </a:solidFill>
            <a:prstDash val="solid"/>
            <a:round/>
            <a:headEnd type="none" w="med" len="med"/>
            <a:tailEnd type="triangle" w="med" len="med"/>
          </a:ln>
        </p:spPr>
      </p:cxnSp>
      <p:pic>
        <p:nvPicPr>
          <p:cNvPr id="16" name="Picture 15">
            <a:extLst>
              <a:ext uri="{FF2B5EF4-FFF2-40B4-BE49-F238E27FC236}">
                <a16:creationId xmlns:a16="http://schemas.microsoft.com/office/drawing/2014/main" id="{5ABE708A-4CC1-A8AF-2B7B-73126784871E}"/>
              </a:ext>
            </a:extLst>
          </p:cNvPr>
          <p:cNvPicPr>
            <a:picLocks noChangeAspect="1"/>
          </p:cNvPicPr>
          <p:nvPr/>
        </p:nvPicPr>
        <p:blipFill>
          <a:blip r:embed="rId4"/>
          <a:stretch>
            <a:fillRect/>
          </a:stretch>
        </p:blipFill>
        <p:spPr>
          <a:xfrm>
            <a:off x="6581777" y="41783"/>
            <a:ext cx="2326447" cy="2996697"/>
          </a:xfrm>
          <a:prstGeom prst="rect">
            <a:avLst/>
          </a:prstGeom>
        </p:spPr>
      </p:pic>
      <p:cxnSp>
        <p:nvCxnSpPr>
          <p:cNvPr id="17" name="Google Shape;280;p52">
            <a:extLst>
              <a:ext uri="{FF2B5EF4-FFF2-40B4-BE49-F238E27FC236}">
                <a16:creationId xmlns:a16="http://schemas.microsoft.com/office/drawing/2014/main" id="{96B55587-E4CB-72CE-BB80-54571EBF5ADC}"/>
              </a:ext>
            </a:extLst>
          </p:cNvPr>
          <p:cNvCxnSpPr>
            <a:cxnSpLocks/>
          </p:cNvCxnSpPr>
          <p:nvPr/>
        </p:nvCxnSpPr>
        <p:spPr>
          <a:xfrm flipV="1">
            <a:off x="7060194" y="2369150"/>
            <a:ext cx="0" cy="767602"/>
          </a:xfrm>
          <a:prstGeom prst="straightConnector1">
            <a:avLst/>
          </a:prstGeom>
          <a:noFill/>
          <a:ln w="19050" cap="flat" cmpd="sng">
            <a:solidFill>
              <a:srgbClr val="FBBC04"/>
            </a:solidFill>
            <a:prstDash val="solid"/>
            <a:round/>
            <a:headEnd type="none" w="med" len="med"/>
            <a:tailEnd type="triangle" w="med" len="med"/>
          </a:ln>
        </p:spPr>
      </p:cxnSp>
      <p:sp>
        <p:nvSpPr>
          <p:cNvPr id="20" name="Google Shape;279;p52">
            <a:extLst>
              <a:ext uri="{FF2B5EF4-FFF2-40B4-BE49-F238E27FC236}">
                <a16:creationId xmlns:a16="http://schemas.microsoft.com/office/drawing/2014/main" id="{A79D8825-87AF-82CD-08D3-A317B916DCF8}"/>
              </a:ext>
            </a:extLst>
          </p:cNvPr>
          <p:cNvSpPr txBox="1"/>
          <p:nvPr/>
        </p:nvSpPr>
        <p:spPr>
          <a:xfrm>
            <a:off x="6209568" y="3112656"/>
            <a:ext cx="1642349" cy="9540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rgbClr val="5F6368"/>
                </a:solidFill>
                <a:latin typeface="Open Sans"/>
                <a:ea typeface="Open Sans"/>
                <a:cs typeface="Open Sans"/>
                <a:sym typeface="Open Sans"/>
              </a:rPr>
              <a:t>Heat Map really aids in accesibility, offering visuals to help digest the information for some users</a:t>
            </a:r>
            <a:endParaRPr sz="1000" dirty="0">
              <a:solidFill>
                <a:srgbClr val="5F6368"/>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3"/>
          <p:cNvSpPr txBox="1"/>
          <p:nvPr/>
        </p:nvSpPr>
        <p:spPr>
          <a:xfrm>
            <a:off x="517675" y="524350"/>
            <a:ext cx="7000800" cy="9234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Digital wireframe </a:t>
            </a:r>
            <a:endParaRPr sz="2400">
              <a:solidFill>
                <a:srgbClr val="5F6368"/>
              </a:solidFill>
              <a:latin typeface="Open Sans"/>
              <a:ea typeface="Open Sans"/>
              <a:cs typeface="Open Sans"/>
              <a:sym typeface="Open Sans"/>
            </a:endParaRPr>
          </a:p>
          <a:p>
            <a:pPr marL="0" lvl="0" indent="0" algn="l" rtl="0">
              <a:spcBef>
                <a:spcPts val="0"/>
              </a:spcBef>
              <a:spcAft>
                <a:spcPts val="0"/>
              </a:spcAft>
              <a:buNone/>
            </a:pPr>
            <a:r>
              <a:rPr lang="en" sz="2400">
                <a:solidFill>
                  <a:srgbClr val="5F6368"/>
                </a:solidFill>
                <a:latin typeface="Open Sans"/>
                <a:ea typeface="Open Sans"/>
                <a:cs typeface="Open Sans"/>
                <a:sym typeface="Open Sans"/>
              </a:rPr>
              <a:t>screen size variation(s) </a:t>
            </a:r>
            <a:endParaRPr sz="2400">
              <a:solidFill>
                <a:srgbClr val="5F6368"/>
              </a:solidFill>
              <a:latin typeface="Open Sans"/>
              <a:ea typeface="Open Sans"/>
              <a:cs typeface="Open Sans"/>
              <a:sym typeface="Open Sans"/>
            </a:endParaRPr>
          </a:p>
        </p:txBody>
      </p:sp>
      <p:sp>
        <p:nvSpPr>
          <p:cNvPr id="286" name="Google Shape;286;p53"/>
          <p:cNvSpPr txBox="1"/>
          <p:nvPr/>
        </p:nvSpPr>
        <p:spPr>
          <a:xfrm>
            <a:off x="517675" y="1522550"/>
            <a:ext cx="2421300" cy="3416290"/>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 sz="1400" dirty="0">
                <a:solidFill>
                  <a:srgbClr val="5F6368"/>
                </a:solidFill>
                <a:latin typeface="Open Sans"/>
                <a:ea typeface="Open Sans"/>
                <a:cs typeface="Open Sans"/>
                <a:sym typeface="Open Sans"/>
              </a:rPr>
              <a:t>For accessibility purposes, it was a goal of mine to map out a digital wireframe for an alternative screensize. I chose to go with a mobile format as most users rely on this medium for convenince purposes; which was a major pain point in my research. </a:t>
            </a:r>
            <a:endParaRPr sz="1400" dirty="0"/>
          </a:p>
        </p:txBody>
      </p:sp>
      <p:sp>
        <p:nvSpPr>
          <p:cNvPr id="287" name="Google Shape;287;p53"/>
          <p:cNvSpPr/>
          <p:nvPr/>
        </p:nvSpPr>
        <p:spPr>
          <a:xfrm>
            <a:off x="4212000" y="0"/>
            <a:ext cx="493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B4D27C62-625B-82FC-231D-479B2E49C997}"/>
              </a:ext>
            </a:extLst>
          </p:cNvPr>
          <p:cNvPicPr>
            <a:picLocks noChangeAspect="1"/>
          </p:cNvPicPr>
          <p:nvPr/>
        </p:nvPicPr>
        <p:blipFill>
          <a:blip r:embed="rId3"/>
          <a:stretch>
            <a:fillRect/>
          </a:stretch>
        </p:blipFill>
        <p:spPr>
          <a:xfrm>
            <a:off x="5613149" y="0"/>
            <a:ext cx="2264792" cy="520901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4"/>
          <p:cNvSpPr txBox="1"/>
          <p:nvPr/>
        </p:nvSpPr>
        <p:spPr>
          <a:xfrm>
            <a:off x="517675" y="524350"/>
            <a:ext cx="7000800" cy="554100"/>
          </a:xfrm>
          <a:prstGeom prst="rect">
            <a:avLst/>
          </a:prstGeom>
          <a:noFill/>
          <a:ln>
            <a:noFill/>
          </a:ln>
        </p:spPr>
        <p:txBody>
          <a:bodyPr spcFirstLastPara="1" wrap="square" lIns="0" tIns="91425" rIns="91425" bIns="91425" anchor="t" anchorCtr="0">
            <a:spAutoFit/>
          </a:bodyPr>
          <a:lstStyle/>
          <a:p>
            <a:pPr marL="0" lvl="0" indent="0" algn="l" rtl="0">
              <a:lnSpc>
                <a:spcPct val="115000"/>
              </a:lnSpc>
              <a:spcBef>
                <a:spcPts val="0"/>
              </a:spcBef>
              <a:spcAft>
                <a:spcPts val="0"/>
              </a:spcAft>
              <a:buNone/>
            </a:pPr>
            <a:r>
              <a:rPr lang="en" sz="2400">
                <a:solidFill>
                  <a:srgbClr val="5F6368"/>
                </a:solidFill>
                <a:latin typeface="Open Sans"/>
                <a:ea typeface="Open Sans"/>
                <a:cs typeface="Open Sans"/>
                <a:sym typeface="Open Sans"/>
              </a:rPr>
              <a:t>Low-fidelity prototype</a:t>
            </a:r>
            <a:endParaRPr sz="2400">
              <a:solidFill>
                <a:srgbClr val="5F6368"/>
              </a:solidFill>
              <a:latin typeface="Open Sans"/>
              <a:ea typeface="Open Sans"/>
              <a:cs typeface="Open Sans"/>
              <a:sym typeface="Open Sans"/>
            </a:endParaRPr>
          </a:p>
        </p:txBody>
      </p:sp>
      <p:sp>
        <p:nvSpPr>
          <p:cNvPr id="294" name="Google Shape;294;p54"/>
          <p:cNvSpPr txBox="1"/>
          <p:nvPr/>
        </p:nvSpPr>
        <p:spPr>
          <a:xfrm>
            <a:off x="785375" y="1210322"/>
            <a:ext cx="2915400" cy="2954625"/>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US" sz="1200" dirty="0">
                <a:solidFill>
                  <a:srgbClr val="5F6368"/>
                </a:solidFill>
                <a:latin typeface="Open Sans"/>
                <a:ea typeface="Open Sans"/>
                <a:cs typeface="Open Sans"/>
                <a:sym typeface="Open Sans"/>
              </a:rPr>
              <a:t>To create a low-fidelity prototype, I connected all of the screens involved in the primary user flows of signing in, searching for a property, reviewing that property and contacting a locator. </a:t>
            </a:r>
          </a:p>
          <a:p>
            <a:pPr marL="0" lvl="0" indent="0" algn="l" rtl="0">
              <a:lnSpc>
                <a:spcPct val="150000"/>
              </a:lnSpc>
              <a:spcBef>
                <a:spcPts val="0"/>
              </a:spcBef>
              <a:spcAft>
                <a:spcPts val="0"/>
              </a:spcAft>
              <a:buClr>
                <a:schemeClr val="dk1"/>
              </a:buClr>
              <a:buSzPts val="1100"/>
              <a:buFont typeface="Arial"/>
              <a:buNone/>
            </a:pPr>
            <a:r>
              <a:rPr lang="en-US" sz="1200" dirty="0">
                <a:solidFill>
                  <a:srgbClr val="5F6368"/>
                </a:solidFill>
                <a:latin typeface="Open Sans"/>
                <a:ea typeface="Open Sans"/>
                <a:cs typeface="Open Sans"/>
                <a:sym typeface="Open Sans"/>
              </a:rPr>
              <a:t>At this point, I had iterated several different flows to give the users options in the upcoming usability study. I implemented several actions in places that addressed user pain points. </a:t>
            </a:r>
          </a:p>
        </p:txBody>
      </p:sp>
      <p:sp>
        <p:nvSpPr>
          <p:cNvPr id="295" name="Google Shape;295;p54"/>
          <p:cNvSpPr/>
          <p:nvPr/>
        </p:nvSpPr>
        <p:spPr>
          <a:xfrm>
            <a:off x="4211875" y="0"/>
            <a:ext cx="4932000" cy="51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DA579E80-E31D-196A-F326-D6153E300586}"/>
              </a:ext>
            </a:extLst>
          </p:cNvPr>
          <p:cNvPicPr>
            <a:picLocks noChangeAspect="1"/>
          </p:cNvPicPr>
          <p:nvPr/>
        </p:nvPicPr>
        <p:blipFill>
          <a:blip r:embed="rId3"/>
          <a:stretch>
            <a:fillRect/>
          </a:stretch>
        </p:blipFill>
        <p:spPr>
          <a:xfrm>
            <a:off x="4997125" y="0"/>
            <a:ext cx="3361500" cy="5143500"/>
          </a:xfrm>
          <a:prstGeom prst="rect">
            <a:avLst/>
          </a:prstGeom>
        </p:spPr>
      </p:pic>
      <p:sp>
        <p:nvSpPr>
          <p:cNvPr id="4" name="TextBox 3">
            <a:extLst>
              <a:ext uri="{FF2B5EF4-FFF2-40B4-BE49-F238E27FC236}">
                <a16:creationId xmlns:a16="http://schemas.microsoft.com/office/drawing/2014/main" id="{A8FB3201-E60E-0927-DDBC-0F87410C5CE0}"/>
              </a:ext>
            </a:extLst>
          </p:cNvPr>
          <p:cNvSpPr txBox="1"/>
          <p:nvPr/>
        </p:nvSpPr>
        <p:spPr>
          <a:xfrm>
            <a:off x="517675" y="4296819"/>
            <a:ext cx="4003908" cy="523220"/>
          </a:xfrm>
          <a:prstGeom prst="rect">
            <a:avLst/>
          </a:prstGeom>
          <a:noFill/>
        </p:spPr>
        <p:txBody>
          <a:bodyPr wrap="square" rtlCol="0">
            <a:spAutoFit/>
          </a:bodyPr>
          <a:lstStyle/>
          <a:p>
            <a:r>
              <a:rPr lang="en-US" sz="1400" dirty="0"/>
              <a:t>View:  </a:t>
            </a:r>
            <a:r>
              <a:rPr lang="en-US" sz="1400" dirty="0">
                <a:hlinkClick r:id="rId4"/>
              </a:rPr>
              <a:t>https://xd.adobe.com/view/619430ff-6839-4011-8678-58e6940ff1d9-34c7/?fullscreen</a:t>
            </a:r>
            <a:r>
              <a:rPr lang="en-US" sz="14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5"/>
          <p:cNvSpPr txBox="1"/>
          <p:nvPr/>
        </p:nvSpPr>
        <p:spPr>
          <a:xfrm>
            <a:off x="517675" y="524350"/>
            <a:ext cx="6155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Usability study: parameters</a:t>
            </a:r>
            <a:endParaRPr sz="2400">
              <a:solidFill>
                <a:srgbClr val="5F6368"/>
              </a:solidFill>
              <a:latin typeface="Open Sans"/>
              <a:ea typeface="Open Sans"/>
              <a:cs typeface="Open Sans"/>
              <a:sym typeface="Open Sans"/>
            </a:endParaRPr>
          </a:p>
        </p:txBody>
      </p:sp>
      <p:sp>
        <p:nvSpPr>
          <p:cNvPr id="302" name="Google Shape;302;p55"/>
          <p:cNvSpPr txBox="1"/>
          <p:nvPr/>
        </p:nvSpPr>
        <p:spPr>
          <a:xfrm>
            <a:off x="868275" y="1932650"/>
            <a:ext cx="3446100" cy="692700"/>
          </a:xfrm>
          <a:prstGeom prst="rect">
            <a:avLst/>
          </a:prstGeom>
          <a:noFill/>
          <a:ln>
            <a:noFill/>
          </a:ln>
        </p:spPr>
        <p:txBody>
          <a:bodyPr spcFirstLastPara="1" wrap="square" lIns="0" tIns="91425" rIns="91425" bIns="91425" anchor="t" anchorCtr="0">
            <a:spAutoFit/>
          </a:bodyPr>
          <a:lstStyle/>
          <a:p>
            <a:pPr marL="0" lvl="0" indent="0" algn="ctr" rtl="0">
              <a:lnSpc>
                <a:spcPct val="150000"/>
              </a:lnSpc>
              <a:spcBef>
                <a:spcPts val="0"/>
              </a:spcBef>
              <a:spcAft>
                <a:spcPts val="0"/>
              </a:spcAft>
              <a:buNone/>
            </a:pPr>
            <a:r>
              <a:rPr lang="en">
                <a:solidFill>
                  <a:srgbClr val="5F6368"/>
                </a:solidFill>
                <a:latin typeface="Open Sans SemiBold"/>
                <a:ea typeface="Open Sans SemiBold"/>
                <a:cs typeface="Open Sans SemiBold"/>
                <a:sym typeface="Open Sans SemiBold"/>
              </a:rPr>
              <a:t>Study type:</a:t>
            </a:r>
            <a:endParaRPr>
              <a:solidFill>
                <a:srgbClr val="5F6368"/>
              </a:solidFill>
              <a:latin typeface="Open Sans SemiBold"/>
              <a:ea typeface="Open Sans SemiBold"/>
              <a:cs typeface="Open Sans SemiBold"/>
              <a:sym typeface="Open Sans SemiBold"/>
            </a:endParaRPr>
          </a:p>
          <a:p>
            <a:pPr marL="0" lvl="0" indent="0" algn="ctr" rtl="0">
              <a:lnSpc>
                <a:spcPct val="150000"/>
              </a:lnSpc>
              <a:spcBef>
                <a:spcPts val="0"/>
              </a:spcBef>
              <a:spcAft>
                <a:spcPts val="0"/>
              </a:spcAft>
              <a:buNone/>
            </a:pPr>
            <a:r>
              <a:rPr lang="en" sz="1200">
                <a:solidFill>
                  <a:srgbClr val="5F6368"/>
                </a:solidFill>
                <a:latin typeface="Open Sans"/>
                <a:ea typeface="Open Sans"/>
                <a:cs typeface="Open Sans"/>
                <a:sym typeface="Open Sans"/>
              </a:rPr>
              <a:t>Unmoderated usability study</a:t>
            </a:r>
            <a:endParaRPr sz="1200" b="1">
              <a:solidFill>
                <a:srgbClr val="4285F4"/>
              </a:solidFill>
              <a:latin typeface="Open Sans"/>
              <a:ea typeface="Open Sans"/>
              <a:cs typeface="Open Sans"/>
              <a:sym typeface="Open Sans"/>
            </a:endParaRPr>
          </a:p>
        </p:txBody>
      </p:sp>
      <p:sp>
        <p:nvSpPr>
          <p:cNvPr id="303" name="Google Shape;303;p55"/>
          <p:cNvSpPr/>
          <p:nvPr/>
        </p:nvSpPr>
        <p:spPr>
          <a:xfrm>
            <a:off x="2334675" y="1304875"/>
            <a:ext cx="513300" cy="513300"/>
          </a:xfrm>
          <a:prstGeom prst="ellipse">
            <a:avLst/>
          </a:prstGeom>
          <a:solidFill>
            <a:srgbClr val="FBB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5"/>
          <p:cNvSpPr txBox="1"/>
          <p:nvPr/>
        </p:nvSpPr>
        <p:spPr>
          <a:xfrm>
            <a:off x="4829625" y="1932650"/>
            <a:ext cx="3446100" cy="877133"/>
          </a:xfrm>
          <a:prstGeom prst="rect">
            <a:avLst/>
          </a:prstGeom>
          <a:noFill/>
          <a:ln>
            <a:noFill/>
          </a:ln>
        </p:spPr>
        <p:txBody>
          <a:bodyPr spcFirstLastPara="1" wrap="square" lIns="0" tIns="91425" rIns="91425" bIns="91425" anchor="t" anchorCtr="0">
            <a:spAutoFit/>
          </a:bodyPr>
          <a:lstStyle/>
          <a:p>
            <a:pPr marL="0" lvl="0" indent="0" algn="ctr" rtl="0">
              <a:lnSpc>
                <a:spcPct val="150000"/>
              </a:lnSpc>
              <a:spcBef>
                <a:spcPts val="0"/>
              </a:spcBef>
              <a:spcAft>
                <a:spcPts val="0"/>
              </a:spcAft>
              <a:buNone/>
            </a:pPr>
            <a:r>
              <a:rPr lang="en" dirty="0">
                <a:solidFill>
                  <a:srgbClr val="5F6368"/>
                </a:solidFill>
                <a:latin typeface="Open Sans SemiBold"/>
                <a:ea typeface="Open Sans SemiBold"/>
                <a:cs typeface="Open Sans SemiBold"/>
                <a:sym typeface="Open Sans SemiBold"/>
              </a:rPr>
              <a:t>Location:</a:t>
            </a:r>
            <a:endParaRPr dirty="0">
              <a:solidFill>
                <a:srgbClr val="5F6368"/>
              </a:solidFill>
              <a:latin typeface="Open Sans SemiBold"/>
              <a:ea typeface="Open Sans SemiBold"/>
              <a:cs typeface="Open Sans SemiBold"/>
              <a:sym typeface="Open Sans SemiBold"/>
            </a:endParaRPr>
          </a:p>
          <a:p>
            <a:pPr marL="0" lvl="0" indent="0" algn="ctr" rtl="0">
              <a:lnSpc>
                <a:spcPct val="150000"/>
              </a:lnSpc>
              <a:spcBef>
                <a:spcPts val="0"/>
              </a:spcBef>
              <a:spcAft>
                <a:spcPts val="0"/>
              </a:spcAft>
              <a:buNone/>
            </a:pPr>
            <a:r>
              <a:rPr lang="en" sz="1200" dirty="0">
                <a:solidFill>
                  <a:srgbClr val="5F6368"/>
                </a:solidFill>
                <a:latin typeface="Open Sans"/>
                <a:ea typeface="Open Sans"/>
                <a:cs typeface="Open Sans"/>
                <a:sym typeface="Open Sans"/>
              </a:rPr>
              <a:t>Texas, United States, remote</a:t>
            </a:r>
            <a:endParaRPr sz="1200" b="1" dirty="0">
              <a:solidFill>
                <a:srgbClr val="FBBC04"/>
              </a:solidFill>
              <a:latin typeface="Open Sans"/>
              <a:ea typeface="Open Sans"/>
              <a:cs typeface="Open Sans"/>
              <a:sym typeface="Open Sans"/>
            </a:endParaRPr>
          </a:p>
        </p:txBody>
      </p:sp>
      <p:sp>
        <p:nvSpPr>
          <p:cNvPr id="305" name="Google Shape;305;p55"/>
          <p:cNvSpPr/>
          <p:nvPr/>
        </p:nvSpPr>
        <p:spPr>
          <a:xfrm>
            <a:off x="6296025" y="1304875"/>
            <a:ext cx="513300" cy="513300"/>
          </a:xfrm>
          <a:prstGeom prst="ellipse">
            <a:avLst/>
          </a:prstGeom>
          <a:solidFill>
            <a:srgbClr val="FBB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5"/>
          <p:cNvSpPr txBox="1"/>
          <p:nvPr/>
        </p:nvSpPr>
        <p:spPr>
          <a:xfrm>
            <a:off x="868275" y="3914900"/>
            <a:ext cx="3446100" cy="877133"/>
          </a:xfrm>
          <a:prstGeom prst="rect">
            <a:avLst/>
          </a:prstGeom>
          <a:noFill/>
          <a:ln>
            <a:noFill/>
          </a:ln>
        </p:spPr>
        <p:txBody>
          <a:bodyPr spcFirstLastPara="1" wrap="square" lIns="0" tIns="91425" rIns="91425" bIns="91425" anchor="t" anchorCtr="0">
            <a:spAutoFit/>
          </a:bodyPr>
          <a:lstStyle/>
          <a:p>
            <a:pPr marL="0" lvl="0" indent="0" algn="ctr" rtl="0">
              <a:lnSpc>
                <a:spcPct val="150000"/>
              </a:lnSpc>
              <a:spcBef>
                <a:spcPts val="0"/>
              </a:spcBef>
              <a:spcAft>
                <a:spcPts val="0"/>
              </a:spcAft>
              <a:buNone/>
            </a:pPr>
            <a:r>
              <a:rPr lang="en" dirty="0">
                <a:solidFill>
                  <a:srgbClr val="5F6368"/>
                </a:solidFill>
                <a:latin typeface="Open Sans SemiBold"/>
                <a:ea typeface="Open Sans SemiBold"/>
                <a:cs typeface="Open Sans SemiBold"/>
                <a:sym typeface="Open Sans SemiBold"/>
              </a:rPr>
              <a:t>Participants:</a:t>
            </a:r>
            <a:endParaRPr dirty="0">
              <a:solidFill>
                <a:srgbClr val="5F6368"/>
              </a:solidFill>
              <a:latin typeface="Open Sans SemiBold"/>
              <a:ea typeface="Open Sans SemiBold"/>
              <a:cs typeface="Open Sans SemiBold"/>
              <a:sym typeface="Open Sans SemiBold"/>
            </a:endParaRPr>
          </a:p>
          <a:p>
            <a:pPr marL="0" lvl="0" indent="0" algn="ctr" rtl="0">
              <a:lnSpc>
                <a:spcPct val="150000"/>
              </a:lnSpc>
              <a:spcBef>
                <a:spcPts val="0"/>
              </a:spcBef>
              <a:spcAft>
                <a:spcPts val="0"/>
              </a:spcAft>
              <a:buNone/>
            </a:pPr>
            <a:r>
              <a:rPr lang="en" sz="1200" dirty="0">
                <a:solidFill>
                  <a:srgbClr val="5F6368"/>
                </a:solidFill>
                <a:latin typeface="Open Sans"/>
                <a:ea typeface="Open Sans"/>
                <a:cs typeface="Open Sans"/>
                <a:sym typeface="Open Sans"/>
              </a:rPr>
              <a:t>4 participants</a:t>
            </a:r>
            <a:endParaRPr sz="1200" b="1" dirty="0">
              <a:solidFill>
                <a:srgbClr val="4285F4"/>
              </a:solidFill>
              <a:latin typeface="Open Sans"/>
              <a:ea typeface="Open Sans"/>
              <a:cs typeface="Open Sans"/>
              <a:sym typeface="Open Sans"/>
            </a:endParaRPr>
          </a:p>
        </p:txBody>
      </p:sp>
      <p:sp>
        <p:nvSpPr>
          <p:cNvPr id="307" name="Google Shape;307;p55"/>
          <p:cNvSpPr/>
          <p:nvPr/>
        </p:nvSpPr>
        <p:spPr>
          <a:xfrm>
            <a:off x="2334675" y="3287125"/>
            <a:ext cx="513300" cy="513300"/>
          </a:xfrm>
          <a:prstGeom prst="ellipse">
            <a:avLst/>
          </a:prstGeom>
          <a:solidFill>
            <a:srgbClr val="FBB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5"/>
          <p:cNvSpPr txBox="1"/>
          <p:nvPr/>
        </p:nvSpPr>
        <p:spPr>
          <a:xfrm>
            <a:off x="4829625" y="3914900"/>
            <a:ext cx="3446100" cy="877133"/>
          </a:xfrm>
          <a:prstGeom prst="rect">
            <a:avLst/>
          </a:prstGeom>
          <a:noFill/>
          <a:ln>
            <a:noFill/>
          </a:ln>
        </p:spPr>
        <p:txBody>
          <a:bodyPr spcFirstLastPara="1" wrap="square" lIns="0" tIns="91425" rIns="91425" bIns="91425" anchor="t" anchorCtr="0">
            <a:spAutoFit/>
          </a:bodyPr>
          <a:lstStyle/>
          <a:p>
            <a:pPr marL="0" lvl="0" indent="0" algn="ctr" rtl="0">
              <a:lnSpc>
                <a:spcPct val="150000"/>
              </a:lnSpc>
              <a:spcBef>
                <a:spcPts val="0"/>
              </a:spcBef>
              <a:spcAft>
                <a:spcPts val="0"/>
              </a:spcAft>
              <a:buClr>
                <a:schemeClr val="dk1"/>
              </a:buClr>
              <a:buSzPts val="1100"/>
              <a:buFont typeface="Arial"/>
              <a:buNone/>
            </a:pPr>
            <a:r>
              <a:rPr lang="en" dirty="0">
                <a:solidFill>
                  <a:srgbClr val="5F6368"/>
                </a:solidFill>
                <a:latin typeface="Open Sans SemiBold"/>
                <a:ea typeface="Open Sans SemiBold"/>
                <a:cs typeface="Open Sans SemiBold"/>
                <a:sym typeface="Open Sans SemiBold"/>
              </a:rPr>
              <a:t>Length:</a:t>
            </a:r>
            <a:endParaRPr dirty="0">
              <a:solidFill>
                <a:srgbClr val="5F6368"/>
              </a:solidFill>
              <a:latin typeface="Open Sans SemiBold"/>
              <a:ea typeface="Open Sans SemiBold"/>
              <a:cs typeface="Open Sans SemiBold"/>
              <a:sym typeface="Open Sans SemiBold"/>
            </a:endParaRPr>
          </a:p>
          <a:p>
            <a:pPr marL="0" lvl="0" indent="0" algn="ctr" rtl="0">
              <a:lnSpc>
                <a:spcPct val="150000"/>
              </a:lnSpc>
              <a:spcBef>
                <a:spcPts val="0"/>
              </a:spcBef>
              <a:spcAft>
                <a:spcPts val="0"/>
              </a:spcAft>
              <a:buNone/>
            </a:pPr>
            <a:r>
              <a:rPr lang="en" sz="1200" dirty="0">
                <a:solidFill>
                  <a:srgbClr val="5F6368"/>
                </a:solidFill>
                <a:latin typeface="Open Sans"/>
                <a:ea typeface="Open Sans"/>
                <a:cs typeface="Open Sans"/>
                <a:sym typeface="Open Sans"/>
              </a:rPr>
              <a:t>10 minutes</a:t>
            </a:r>
            <a:endParaRPr sz="1200" b="1" dirty="0">
              <a:solidFill>
                <a:srgbClr val="4285F4"/>
              </a:solidFill>
              <a:latin typeface="Open Sans"/>
              <a:ea typeface="Open Sans"/>
              <a:cs typeface="Open Sans"/>
              <a:sym typeface="Open Sans"/>
            </a:endParaRPr>
          </a:p>
        </p:txBody>
      </p:sp>
      <p:sp>
        <p:nvSpPr>
          <p:cNvPr id="309" name="Google Shape;309;p55"/>
          <p:cNvSpPr/>
          <p:nvPr/>
        </p:nvSpPr>
        <p:spPr>
          <a:xfrm>
            <a:off x="6296025" y="3287125"/>
            <a:ext cx="513300" cy="513300"/>
          </a:xfrm>
          <a:prstGeom prst="ellipse">
            <a:avLst/>
          </a:prstGeom>
          <a:solidFill>
            <a:srgbClr val="FBB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5"/>
          <p:cNvSpPr/>
          <p:nvPr/>
        </p:nvSpPr>
        <p:spPr>
          <a:xfrm>
            <a:off x="2432025" y="3415575"/>
            <a:ext cx="318600" cy="223550"/>
          </a:xfrm>
          <a:custGeom>
            <a:avLst/>
            <a:gdLst/>
            <a:ahLst/>
            <a:cxnLst/>
            <a:rect l="l" t="t" r="r" b="b"/>
            <a:pathLst>
              <a:path w="1048" h="735" extrusionOk="0">
                <a:moveTo>
                  <a:pt x="759" y="367"/>
                </a:moveTo>
                <a:cubicBezTo>
                  <a:pt x="833" y="367"/>
                  <a:pt x="889" y="308"/>
                  <a:pt x="889" y="237"/>
                </a:cubicBezTo>
                <a:cubicBezTo>
                  <a:pt x="889" y="167"/>
                  <a:pt x="830" y="107"/>
                  <a:pt x="759" y="107"/>
                </a:cubicBezTo>
                <a:cubicBezTo>
                  <a:pt x="686" y="107"/>
                  <a:pt x="630" y="167"/>
                  <a:pt x="630" y="237"/>
                </a:cubicBezTo>
                <a:cubicBezTo>
                  <a:pt x="630" y="308"/>
                  <a:pt x="689" y="367"/>
                  <a:pt x="759" y="367"/>
                </a:cubicBezTo>
                <a:close/>
                <a:moveTo>
                  <a:pt x="367" y="316"/>
                </a:moveTo>
                <a:cubicBezTo>
                  <a:pt x="455" y="316"/>
                  <a:pt x="522" y="246"/>
                  <a:pt x="522" y="158"/>
                </a:cubicBezTo>
                <a:cubicBezTo>
                  <a:pt x="522" y="71"/>
                  <a:pt x="452" y="0"/>
                  <a:pt x="367" y="0"/>
                </a:cubicBezTo>
                <a:cubicBezTo>
                  <a:pt x="283" y="0"/>
                  <a:pt x="209" y="71"/>
                  <a:pt x="209" y="158"/>
                </a:cubicBezTo>
                <a:cubicBezTo>
                  <a:pt x="209" y="246"/>
                  <a:pt x="283" y="316"/>
                  <a:pt x="367" y="316"/>
                </a:cubicBezTo>
                <a:close/>
                <a:moveTo>
                  <a:pt x="759" y="471"/>
                </a:moveTo>
                <a:cubicBezTo>
                  <a:pt x="664" y="471"/>
                  <a:pt x="472" y="519"/>
                  <a:pt x="472" y="615"/>
                </a:cubicBezTo>
                <a:lnTo>
                  <a:pt x="472" y="734"/>
                </a:lnTo>
                <a:lnTo>
                  <a:pt x="1047" y="734"/>
                </a:lnTo>
                <a:lnTo>
                  <a:pt x="1047" y="615"/>
                </a:lnTo>
                <a:cubicBezTo>
                  <a:pt x="1047" y="522"/>
                  <a:pt x="855" y="471"/>
                  <a:pt x="759" y="471"/>
                </a:cubicBezTo>
                <a:close/>
                <a:moveTo>
                  <a:pt x="367" y="421"/>
                </a:moveTo>
                <a:cubicBezTo>
                  <a:pt x="246" y="421"/>
                  <a:pt x="0" y="483"/>
                  <a:pt x="0" y="604"/>
                </a:cubicBezTo>
                <a:lnTo>
                  <a:pt x="0" y="734"/>
                </a:lnTo>
                <a:lnTo>
                  <a:pt x="367" y="734"/>
                </a:lnTo>
                <a:lnTo>
                  <a:pt x="367" y="615"/>
                </a:lnTo>
                <a:cubicBezTo>
                  <a:pt x="367" y="570"/>
                  <a:pt x="384" y="494"/>
                  <a:pt x="491" y="435"/>
                </a:cubicBezTo>
                <a:cubicBezTo>
                  <a:pt x="446" y="426"/>
                  <a:pt x="404" y="421"/>
                  <a:pt x="367" y="42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11" name="Google Shape;311;p55"/>
          <p:cNvSpPr/>
          <p:nvPr/>
        </p:nvSpPr>
        <p:spPr>
          <a:xfrm>
            <a:off x="6441252" y="1401778"/>
            <a:ext cx="222841" cy="319496"/>
          </a:xfrm>
          <a:custGeom>
            <a:avLst/>
            <a:gdLst/>
            <a:ahLst/>
            <a:cxnLst/>
            <a:rect l="l" t="t" r="r" b="b"/>
            <a:pathLst>
              <a:path w="734" h="1048" extrusionOk="0">
                <a:moveTo>
                  <a:pt x="366" y="0"/>
                </a:moveTo>
                <a:cubicBezTo>
                  <a:pt x="163" y="0"/>
                  <a:pt x="0" y="164"/>
                  <a:pt x="0" y="367"/>
                </a:cubicBezTo>
                <a:cubicBezTo>
                  <a:pt x="0" y="641"/>
                  <a:pt x="366" y="1047"/>
                  <a:pt x="366" y="1047"/>
                </a:cubicBezTo>
                <a:cubicBezTo>
                  <a:pt x="366" y="1047"/>
                  <a:pt x="733" y="641"/>
                  <a:pt x="733" y="367"/>
                </a:cubicBezTo>
                <a:cubicBezTo>
                  <a:pt x="731" y="164"/>
                  <a:pt x="567" y="0"/>
                  <a:pt x="366" y="0"/>
                </a:cubicBezTo>
                <a:close/>
                <a:moveTo>
                  <a:pt x="366" y="497"/>
                </a:moveTo>
                <a:cubicBezTo>
                  <a:pt x="293" y="497"/>
                  <a:pt x="237" y="438"/>
                  <a:pt x="237" y="367"/>
                </a:cubicBezTo>
                <a:cubicBezTo>
                  <a:pt x="237" y="296"/>
                  <a:pt x="296" y="237"/>
                  <a:pt x="366" y="237"/>
                </a:cubicBezTo>
                <a:cubicBezTo>
                  <a:pt x="440" y="237"/>
                  <a:pt x="496" y="296"/>
                  <a:pt x="496" y="367"/>
                </a:cubicBezTo>
                <a:cubicBezTo>
                  <a:pt x="496" y="438"/>
                  <a:pt x="437" y="497"/>
                  <a:pt x="366" y="49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12" name="Google Shape;312;p55"/>
          <p:cNvSpPr/>
          <p:nvPr/>
        </p:nvSpPr>
        <p:spPr>
          <a:xfrm>
            <a:off x="6392921" y="3384699"/>
            <a:ext cx="319496" cy="318153"/>
          </a:xfrm>
          <a:custGeom>
            <a:avLst/>
            <a:gdLst/>
            <a:ahLst/>
            <a:cxnLst/>
            <a:rect l="l" t="t" r="r" b="b"/>
            <a:pathLst>
              <a:path w="1048" h="1045" extrusionOk="0">
                <a:moveTo>
                  <a:pt x="522" y="0"/>
                </a:moveTo>
                <a:cubicBezTo>
                  <a:pt x="234" y="0"/>
                  <a:pt x="0" y="234"/>
                  <a:pt x="0" y="522"/>
                </a:cubicBezTo>
                <a:cubicBezTo>
                  <a:pt x="0" y="810"/>
                  <a:pt x="234" y="1044"/>
                  <a:pt x="522" y="1044"/>
                </a:cubicBezTo>
                <a:cubicBezTo>
                  <a:pt x="810" y="1044"/>
                  <a:pt x="1044" y="810"/>
                  <a:pt x="1044" y="522"/>
                </a:cubicBezTo>
                <a:cubicBezTo>
                  <a:pt x="1047" y="234"/>
                  <a:pt x="812" y="0"/>
                  <a:pt x="522" y="0"/>
                </a:cubicBezTo>
                <a:close/>
                <a:moveTo>
                  <a:pt x="525" y="940"/>
                </a:moveTo>
                <a:cubicBezTo>
                  <a:pt x="293" y="940"/>
                  <a:pt x="107" y="754"/>
                  <a:pt x="107" y="522"/>
                </a:cubicBezTo>
                <a:cubicBezTo>
                  <a:pt x="107" y="291"/>
                  <a:pt x="293" y="104"/>
                  <a:pt x="525" y="104"/>
                </a:cubicBezTo>
                <a:cubicBezTo>
                  <a:pt x="756" y="104"/>
                  <a:pt x="942" y="290"/>
                  <a:pt x="942" y="522"/>
                </a:cubicBezTo>
                <a:cubicBezTo>
                  <a:pt x="942" y="753"/>
                  <a:pt x="753" y="940"/>
                  <a:pt x="525" y="940"/>
                </a:cubicBezTo>
                <a:close/>
                <a:moveTo>
                  <a:pt x="471" y="259"/>
                </a:moveTo>
                <a:lnTo>
                  <a:pt x="471" y="573"/>
                </a:lnTo>
                <a:lnTo>
                  <a:pt x="745" y="736"/>
                </a:lnTo>
                <a:lnTo>
                  <a:pt x="784" y="671"/>
                </a:lnTo>
                <a:lnTo>
                  <a:pt x="550" y="533"/>
                </a:lnTo>
                <a:lnTo>
                  <a:pt x="550" y="259"/>
                </a:lnTo>
                <a:lnTo>
                  <a:pt x="471" y="25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13" name="Google Shape;313;p55"/>
          <p:cNvSpPr/>
          <p:nvPr/>
        </p:nvSpPr>
        <p:spPr>
          <a:xfrm>
            <a:off x="2460538" y="1416000"/>
            <a:ext cx="261574" cy="291049"/>
          </a:xfrm>
          <a:custGeom>
            <a:avLst/>
            <a:gdLst/>
            <a:ahLst/>
            <a:cxnLst/>
            <a:rect l="l" t="t" r="r" b="b"/>
            <a:pathLst>
              <a:path w="941" h="1046" extrusionOk="0">
                <a:moveTo>
                  <a:pt x="833" y="105"/>
                </a:moveTo>
                <a:lnTo>
                  <a:pt x="616" y="105"/>
                </a:lnTo>
                <a:cubicBezTo>
                  <a:pt x="593" y="46"/>
                  <a:pt x="537" y="0"/>
                  <a:pt x="469" y="0"/>
                </a:cubicBezTo>
                <a:cubicBezTo>
                  <a:pt x="401" y="0"/>
                  <a:pt x="345" y="46"/>
                  <a:pt x="322" y="105"/>
                </a:cubicBezTo>
                <a:lnTo>
                  <a:pt x="105" y="105"/>
                </a:lnTo>
                <a:cubicBezTo>
                  <a:pt x="48" y="105"/>
                  <a:pt x="0" y="153"/>
                  <a:pt x="0" y="209"/>
                </a:cubicBezTo>
                <a:lnTo>
                  <a:pt x="0" y="940"/>
                </a:lnTo>
                <a:cubicBezTo>
                  <a:pt x="0" y="997"/>
                  <a:pt x="48" y="1045"/>
                  <a:pt x="105" y="1045"/>
                </a:cubicBezTo>
                <a:lnTo>
                  <a:pt x="836" y="1045"/>
                </a:lnTo>
                <a:cubicBezTo>
                  <a:pt x="892" y="1045"/>
                  <a:pt x="940" y="997"/>
                  <a:pt x="940" y="940"/>
                </a:cubicBezTo>
                <a:lnTo>
                  <a:pt x="940" y="209"/>
                </a:lnTo>
                <a:cubicBezTo>
                  <a:pt x="937" y="150"/>
                  <a:pt x="889" y="105"/>
                  <a:pt x="833" y="105"/>
                </a:cubicBezTo>
                <a:close/>
                <a:moveTo>
                  <a:pt x="466" y="105"/>
                </a:moveTo>
                <a:cubicBezTo>
                  <a:pt x="494" y="105"/>
                  <a:pt x="520" y="127"/>
                  <a:pt x="520" y="158"/>
                </a:cubicBezTo>
                <a:cubicBezTo>
                  <a:pt x="520" y="187"/>
                  <a:pt x="497" y="212"/>
                  <a:pt x="466" y="212"/>
                </a:cubicBezTo>
                <a:cubicBezTo>
                  <a:pt x="435" y="212"/>
                  <a:pt x="412" y="190"/>
                  <a:pt x="412" y="158"/>
                </a:cubicBezTo>
                <a:cubicBezTo>
                  <a:pt x="415" y="127"/>
                  <a:pt x="438" y="105"/>
                  <a:pt x="466" y="105"/>
                </a:cubicBezTo>
                <a:close/>
                <a:moveTo>
                  <a:pt x="570" y="836"/>
                </a:moveTo>
                <a:lnTo>
                  <a:pt x="204" y="836"/>
                </a:lnTo>
                <a:lnTo>
                  <a:pt x="204" y="731"/>
                </a:lnTo>
                <a:lnTo>
                  <a:pt x="570" y="731"/>
                </a:lnTo>
                <a:lnTo>
                  <a:pt x="570" y="836"/>
                </a:lnTo>
                <a:close/>
                <a:moveTo>
                  <a:pt x="728" y="627"/>
                </a:moveTo>
                <a:lnTo>
                  <a:pt x="206" y="627"/>
                </a:lnTo>
                <a:lnTo>
                  <a:pt x="206" y="523"/>
                </a:lnTo>
                <a:lnTo>
                  <a:pt x="728" y="523"/>
                </a:lnTo>
                <a:lnTo>
                  <a:pt x="728" y="627"/>
                </a:lnTo>
                <a:close/>
                <a:moveTo>
                  <a:pt x="728" y="418"/>
                </a:moveTo>
                <a:lnTo>
                  <a:pt x="206" y="418"/>
                </a:lnTo>
                <a:lnTo>
                  <a:pt x="206" y="314"/>
                </a:lnTo>
                <a:lnTo>
                  <a:pt x="728" y="314"/>
                </a:lnTo>
                <a:lnTo>
                  <a:pt x="728" y="41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6"/>
          <p:cNvSpPr txBox="1"/>
          <p:nvPr/>
        </p:nvSpPr>
        <p:spPr>
          <a:xfrm>
            <a:off x="517675" y="524350"/>
            <a:ext cx="6155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Usability study: findings</a:t>
            </a:r>
            <a:endParaRPr sz="2400">
              <a:solidFill>
                <a:srgbClr val="5F6368"/>
              </a:solidFill>
              <a:latin typeface="Open Sans"/>
              <a:ea typeface="Open Sans"/>
              <a:cs typeface="Open Sans"/>
              <a:sym typeface="Open Sans"/>
            </a:endParaRPr>
          </a:p>
        </p:txBody>
      </p:sp>
      <p:sp>
        <p:nvSpPr>
          <p:cNvPr id="319" name="Google Shape;319;p56"/>
          <p:cNvSpPr txBox="1"/>
          <p:nvPr/>
        </p:nvSpPr>
        <p:spPr>
          <a:xfrm>
            <a:off x="517675" y="1298513"/>
            <a:ext cx="6494100" cy="821733"/>
          </a:xfrm>
          <a:prstGeom prst="rect">
            <a:avLst/>
          </a:prstGeom>
          <a:noFill/>
          <a:ln>
            <a:noFill/>
          </a:ln>
        </p:spPr>
        <p:txBody>
          <a:bodyPr spcFirstLastPara="1" wrap="square" lIns="0"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dirty="0">
                <a:solidFill>
                  <a:srgbClr val="5F6368"/>
                </a:solidFill>
                <a:latin typeface="Open Sans"/>
                <a:ea typeface="Open Sans"/>
                <a:cs typeface="Open Sans"/>
                <a:sym typeface="Open Sans"/>
              </a:rPr>
              <a:t>These were the main findings uncovered by the low fidelity  usability study: </a:t>
            </a:r>
          </a:p>
        </p:txBody>
      </p:sp>
      <p:sp>
        <p:nvSpPr>
          <p:cNvPr id="320" name="Google Shape;320;p56"/>
          <p:cNvSpPr txBox="1"/>
          <p:nvPr/>
        </p:nvSpPr>
        <p:spPr>
          <a:xfrm>
            <a:off x="710038" y="3137375"/>
            <a:ext cx="1981200" cy="1034099"/>
          </a:xfrm>
          <a:prstGeom prst="rect">
            <a:avLst/>
          </a:prstGeom>
          <a:noFill/>
          <a:ln>
            <a:noFill/>
          </a:ln>
        </p:spPr>
        <p:txBody>
          <a:bodyPr spcFirstLastPara="1" wrap="square" lIns="0" tIns="91425" rIns="91425" bIns="91425" anchor="t" anchorCtr="0">
            <a:spAutoFit/>
          </a:bodyPr>
          <a:lstStyle/>
          <a:p>
            <a:pPr marL="0" lvl="0" indent="0" algn="ctr" rtl="0">
              <a:lnSpc>
                <a:spcPct val="115000"/>
              </a:lnSpc>
              <a:spcBef>
                <a:spcPts val="0"/>
              </a:spcBef>
              <a:spcAft>
                <a:spcPts val="0"/>
              </a:spcAft>
              <a:buNone/>
            </a:pPr>
            <a:r>
              <a:rPr lang="en-US" sz="1200" dirty="0">
                <a:solidFill>
                  <a:srgbClr val="5F6368"/>
                </a:solidFill>
                <a:latin typeface="Open Sans"/>
                <a:ea typeface="Open Sans"/>
                <a:cs typeface="Open Sans"/>
                <a:sym typeface="Open Sans"/>
              </a:rPr>
              <a:t>Most users were able to follow the user flow easily and complimented the design</a:t>
            </a:r>
          </a:p>
        </p:txBody>
      </p:sp>
      <p:sp>
        <p:nvSpPr>
          <p:cNvPr id="321" name="Google Shape;321;p56"/>
          <p:cNvSpPr txBox="1"/>
          <p:nvPr/>
        </p:nvSpPr>
        <p:spPr>
          <a:xfrm>
            <a:off x="818688" y="2658350"/>
            <a:ext cx="1872600" cy="600134"/>
          </a:xfrm>
          <a:prstGeom prst="rect">
            <a:avLst/>
          </a:prstGeom>
          <a:noFill/>
          <a:ln>
            <a:noFill/>
          </a:ln>
        </p:spPr>
        <p:txBody>
          <a:bodyPr spcFirstLastPara="1" wrap="square" lIns="0" tIns="91425" rIns="91425" bIns="91425" anchor="t" anchorCtr="0">
            <a:spAutoFit/>
          </a:bodyPr>
          <a:lstStyle/>
          <a:p>
            <a:pPr marL="0" lvl="0" indent="0" algn="ctr" rtl="0">
              <a:lnSpc>
                <a:spcPct val="150000"/>
              </a:lnSpc>
              <a:spcBef>
                <a:spcPts val="0"/>
              </a:spcBef>
              <a:spcAft>
                <a:spcPts val="0"/>
              </a:spcAft>
              <a:buNone/>
            </a:pPr>
            <a:r>
              <a:rPr lang="en" dirty="0">
                <a:solidFill>
                  <a:srgbClr val="5F6368"/>
                </a:solidFill>
                <a:latin typeface="Open Sans SemiBold"/>
                <a:ea typeface="Open Sans SemiBold"/>
                <a:cs typeface="Open Sans SemiBold"/>
                <a:sym typeface="Open Sans SemiBold"/>
              </a:rPr>
              <a:t>Navigation</a:t>
            </a:r>
            <a:endParaRPr dirty="0">
              <a:solidFill>
                <a:srgbClr val="5F6368"/>
              </a:solidFill>
              <a:latin typeface="Open Sans SemiBold"/>
              <a:ea typeface="Open Sans SemiBold"/>
              <a:cs typeface="Open Sans SemiBold"/>
              <a:sym typeface="Open Sans SemiBold"/>
            </a:endParaRPr>
          </a:p>
        </p:txBody>
      </p:sp>
      <p:sp>
        <p:nvSpPr>
          <p:cNvPr id="322" name="Google Shape;322;p56"/>
          <p:cNvSpPr txBox="1"/>
          <p:nvPr/>
        </p:nvSpPr>
        <p:spPr>
          <a:xfrm>
            <a:off x="3662850" y="2658350"/>
            <a:ext cx="1872600" cy="600134"/>
          </a:xfrm>
          <a:prstGeom prst="rect">
            <a:avLst/>
          </a:prstGeom>
          <a:noFill/>
          <a:ln>
            <a:noFill/>
          </a:ln>
        </p:spPr>
        <p:txBody>
          <a:bodyPr spcFirstLastPara="1" wrap="square" lIns="0" tIns="91425" rIns="91425" bIns="91425" anchor="t" anchorCtr="0">
            <a:spAutoFit/>
          </a:bodyPr>
          <a:lstStyle/>
          <a:p>
            <a:pPr marL="0" lvl="0" indent="0" algn="ctr" rtl="0">
              <a:lnSpc>
                <a:spcPct val="150000"/>
              </a:lnSpc>
              <a:spcBef>
                <a:spcPts val="0"/>
              </a:spcBef>
              <a:spcAft>
                <a:spcPts val="0"/>
              </a:spcAft>
              <a:buNone/>
            </a:pPr>
            <a:r>
              <a:rPr lang="en" dirty="0">
                <a:solidFill>
                  <a:srgbClr val="5F6368"/>
                </a:solidFill>
                <a:latin typeface="Open Sans SemiBold"/>
                <a:ea typeface="Open Sans SemiBold"/>
                <a:cs typeface="Open Sans SemiBold"/>
                <a:sym typeface="Open Sans SemiBold"/>
              </a:rPr>
              <a:t>Support</a:t>
            </a:r>
            <a:endParaRPr dirty="0">
              <a:solidFill>
                <a:srgbClr val="5F6368"/>
              </a:solidFill>
              <a:latin typeface="Open Sans SemiBold"/>
              <a:ea typeface="Open Sans SemiBold"/>
              <a:cs typeface="Open Sans SemiBold"/>
              <a:sym typeface="Open Sans SemiBold"/>
            </a:endParaRPr>
          </a:p>
        </p:txBody>
      </p:sp>
      <p:sp>
        <p:nvSpPr>
          <p:cNvPr id="323" name="Google Shape;323;p56"/>
          <p:cNvSpPr txBox="1"/>
          <p:nvPr/>
        </p:nvSpPr>
        <p:spPr>
          <a:xfrm>
            <a:off x="6507050" y="2658350"/>
            <a:ext cx="1872600" cy="600134"/>
          </a:xfrm>
          <a:prstGeom prst="rect">
            <a:avLst/>
          </a:prstGeom>
          <a:noFill/>
          <a:ln>
            <a:noFill/>
          </a:ln>
        </p:spPr>
        <p:txBody>
          <a:bodyPr spcFirstLastPara="1" wrap="square" lIns="0" tIns="91425" rIns="91425" bIns="91425" anchor="t" anchorCtr="0">
            <a:spAutoFit/>
          </a:bodyPr>
          <a:lstStyle/>
          <a:p>
            <a:pPr marL="0" lvl="0" indent="0" algn="ctr" rtl="0">
              <a:lnSpc>
                <a:spcPct val="150000"/>
              </a:lnSpc>
              <a:spcBef>
                <a:spcPts val="0"/>
              </a:spcBef>
              <a:spcAft>
                <a:spcPts val="0"/>
              </a:spcAft>
              <a:buNone/>
            </a:pPr>
            <a:r>
              <a:rPr lang="en" dirty="0">
                <a:solidFill>
                  <a:srgbClr val="5F6368"/>
                </a:solidFill>
                <a:latin typeface="Open Sans SemiBold"/>
                <a:ea typeface="Open Sans SemiBold"/>
                <a:cs typeface="Open Sans SemiBold"/>
                <a:sym typeface="Open Sans SemiBold"/>
              </a:rPr>
              <a:t>Resources</a:t>
            </a:r>
            <a:endParaRPr dirty="0">
              <a:solidFill>
                <a:srgbClr val="5F6368"/>
              </a:solidFill>
              <a:latin typeface="Open Sans SemiBold"/>
              <a:ea typeface="Open Sans SemiBold"/>
              <a:cs typeface="Open Sans SemiBold"/>
              <a:sym typeface="Open Sans SemiBold"/>
            </a:endParaRPr>
          </a:p>
        </p:txBody>
      </p:sp>
      <p:sp>
        <p:nvSpPr>
          <p:cNvPr id="324" name="Google Shape;324;p56"/>
          <p:cNvSpPr txBox="1"/>
          <p:nvPr/>
        </p:nvSpPr>
        <p:spPr>
          <a:xfrm>
            <a:off x="3608563" y="3141075"/>
            <a:ext cx="1981200" cy="821733"/>
          </a:xfrm>
          <a:prstGeom prst="rect">
            <a:avLst/>
          </a:prstGeom>
          <a:noFill/>
          <a:ln>
            <a:noFill/>
          </a:ln>
        </p:spPr>
        <p:txBody>
          <a:bodyPr spcFirstLastPara="1" wrap="square" lIns="0" tIns="91425" rIns="91425" bIns="91425" anchor="t" anchorCtr="0">
            <a:spAutoFit/>
          </a:bodyPr>
          <a:lstStyle/>
          <a:p>
            <a:pPr marL="0" lvl="0" indent="0" algn="ctr" rtl="0">
              <a:lnSpc>
                <a:spcPct val="115000"/>
              </a:lnSpc>
              <a:spcBef>
                <a:spcPts val="0"/>
              </a:spcBef>
              <a:spcAft>
                <a:spcPts val="0"/>
              </a:spcAft>
              <a:buNone/>
            </a:pPr>
            <a:r>
              <a:rPr lang="en-US" sz="1200" dirty="0">
                <a:solidFill>
                  <a:srgbClr val="5F6368"/>
                </a:solidFill>
                <a:latin typeface="Open Sans"/>
                <a:ea typeface="Open Sans"/>
                <a:cs typeface="Open Sans"/>
                <a:sym typeface="Open Sans"/>
              </a:rPr>
              <a:t>Most users are interested in potentially working with a locator</a:t>
            </a:r>
            <a:endParaRPr sz="1200" dirty="0">
              <a:solidFill>
                <a:srgbClr val="5F6368"/>
              </a:solidFill>
              <a:latin typeface="Open Sans"/>
              <a:ea typeface="Open Sans"/>
              <a:cs typeface="Open Sans"/>
              <a:sym typeface="Open Sans"/>
            </a:endParaRPr>
          </a:p>
        </p:txBody>
      </p:sp>
      <p:sp>
        <p:nvSpPr>
          <p:cNvPr id="325" name="Google Shape;325;p56"/>
          <p:cNvSpPr txBox="1"/>
          <p:nvPr/>
        </p:nvSpPr>
        <p:spPr>
          <a:xfrm>
            <a:off x="6452763" y="3141075"/>
            <a:ext cx="1981200" cy="821733"/>
          </a:xfrm>
          <a:prstGeom prst="rect">
            <a:avLst/>
          </a:prstGeom>
          <a:noFill/>
          <a:ln>
            <a:noFill/>
          </a:ln>
        </p:spPr>
        <p:txBody>
          <a:bodyPr spcFirstLastPara="1" wrap="square" lIns="0" tIns="91425" rIns="91425" bIns="91425" anchor="t" anchorCtr="0">
            <a:spAutoFit/>
          </a:bodyPr>
          <a:lstStyle/>
          <a:p>
            <a:pPr marL="0" lvl="0" indent="0" algn="ctr" rtl="0">
              <a:lnSpc>
                <a:spcPct val="115000"/>
              </a:lnSpc>
              <a:spcBef>
                <a:spcPts val="0"/>
              </a:spcBef>
              <a:spcAft>
                <a:spcPts val="0"/>
              </a:spcAft>
              <a:buNone/>
            </a:pPr>
            <a:r>
              <a:rPr lang="en-US" sz="1200" dirty="0">
                <a:solidFill>
                  <a:srgbClr val="5F6368"/>
                </a:solidFill>
                <a:latin typeface="Open Sans"/>
                <a:ea typeface="Open Sans"/>
                <a:cs typeface="Open Sans"/>
                <a:sym typeface="Open Sans"/>
              </a:rPr>
              <a:t>Half of users will notice the heat map feature and find it unique and helpful</a:t>
            </a:r>
            <a:endParaRPr sz="1200" dirty="0">
              <a:solidFill>
                <a:srgbClr val="5F6368"/>
              </a:solidFill>
              <a:latin typeface="Open Sans"/>
              <a:ea typeface="Open Sans"/>
              <a:cs typeface="Open Sans"/>
              <a:sym typeface="Open Sans"/>
            </a:endParaRPr>
          </a:p>
        </p:txBody>
      </p:sp>
      <p:sp>
        <p:nvSpPr>
          <p:cNvPr id="326" name="Google Shape;326;p56"/>
          <p:cNvSpPr/>
          <p:nvPr/>
        </p:nvSpPr>
        <p:spPr>
          <a:xfrm>
            <a:off x="1498338" y="2108121"/>
            <a:ext cx="513300" cy="513300"/>
          </a:xfrm>
          <a:prstGeom prst="ellipse">
            <a:avLst/>
          </a:prstGeom>
          <a:solidFill>
            <a:srgbClr val="F2990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a:solidFill>
                  <a:srgbClr val="FFFFFF"/>
                </a:solidFill>
                <a:latin typeface="Google Sans Medium"/>
                <a:ea typeface="Google Sans Medium"/>
                <a:cs typeface="Google Sans Medium"/>
                <a:sym typeface="Google Sans Medium"/>
              </a:rPr>
              <a:t>1</a:t>
            </a:r>
            <a:endParaRPr sz="2200">
              <a:solidFill>
                <a:srgbClr val="FFFFFF"/>
              </a:solidFill>
              <a:latin typeface="Google Sans Medium"/>
              <a:ea typeface="Google Sans Medium"/>
              <a:cs typeface="Google Sans Medium"/>
              <a:sym typeface="Google Sans Medium"/>
            </a:endParaRPr>
          </a:p>
        </p:txBody>
      </p:sp>
      <p:sp>
        <p:nvSpPr>
          <p:cNvPr id="327" name="Google Shape;327;p56"/>
          <p:cNvSpPr/>
          <p:nvPr/>
        </p:nvSpPr>
        <p:spPr>
          <a:xfrm>
            <a:off x="4342513" y="2120246"/>
            <a:ext cx="513300" cy="513300"/>
          </a:xfrm>
          <a:prstGeom prst="ellipse">
            <a:avLst/>
          </a:prstGeom>
          <a:solidFill>
            <a:srgbClr val="F2990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a:solidFill>
                  <a:srgbClr val="FFFFFF"/>
                </a:solidFill>
                <a:latin typeface="Google Sans Medium"/>
                <a:ea typeface="Google Sans Medium"/>
                <a:cs typeface="Google Sans Medium"/>
                <a:sym typeface="Google Sans Medium"/>
              </a:rPr>
              <a:t>2</a:t>
            </a:r>
            <a:endParaRPr sz="2200">
              <a:solidFill>
                <a:srgbClr val="FFFFFF"/>
              </a:solidFill>
              <a:latin typeface="Google Sans Medium"/>
              <a:ea typeface="Google Sans Medium"/>
              <a:cs typeface="Google Sans Medium"/>
              <a:sym typeface="Google Sans Medium"/>
            </a:endParaRPr>
          </a:p>
        </p:txBody>
      </p:sp>
      <p:sp>
        <p:nvSpPr>
          <p:cNvPr id="328" name="Google Shape;328;p56"/>
          <p:cNvSpPr/>
          <p:nvPr/>
        </p:nvSpPr>
        <p:spPr>
          <a:xfrm>
            <a:off x="7186688" y="2108121"/>
            <a:ext cx="513300" cy="513300"/>
          </a:xfrm>
          <a:prstGeom prst="ellipse">
            <a:avLst/>
          </a:prstGeom>
          <a:solidFill>
            <a:srgbClr val="F2990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a:solidFill>
                  <a:srgbClr val="FFFFFF"/>
                </a:solidFill>
                <a:latin typeface="Google Sans Medium"/>
                <a:ea typeface="Google Sans Medium"/>
                <a:cs typeface="Google Sans Medium"/>
                <a:sym typeface="Google Sans Medium"/>
              </a:rPr>
              <a:t>3</a:t>
            </a:r>
            <a:endParaRPr sz="2200">
              <a:solidFill>
                <a:srgbClr val="FFFFFF"/>
              </a:solidFill>
              <a:latin typeface="Google Sans Medium"/>
              <a:ea typeface="Google Sans Medium"/>
              <a:cs typeface="Google Sans Medium"/>
              <a:sym typeface="Google Sans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4A853"/>
        </a:solidFill>
        <a:effectLst/>
      </p:bgPr>
    </p:bg>
    <p:spTree>
      <p:nvGrpSpPr>
        <p:cNvPr id="1" name="Shape 332"/>
        <p:cNvGrpSpPr/>
        <p:nvPr/>
      </p:nvGrpSpPr>
      <p:grpSpPr>
        <a:xfrm>
          <a:off x="0" y="0"/>
          <a:ext cx="0" cy="0"/>
          <a:chOff x="0" y="0"/>
          <a:chExt cx="0" cy="0"/>
        </a:xfrm>
      </p:grpSpPr>
      <p:sp>
        <p:nvSpPr>
          <p:cNvPr id="333" name="Google Shape;333;p57"/>
          <p:cNvSpPr txBox="1"/>
          <p:nvPr/>
        </p:nvSpPr>
        <p:spPr>
          <a:xfrm>
            <a:off x="3721275" y="2048400"/>
            <a:ext cx="3990000" cy="10467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Mockups</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High-fidelity prototype</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Accessibility</a:t>
            </a:r>
            <a:endParaRPr>
              <a:solidFill>
                <a:srgbClr val="FFFFFF"/>
              </a:solidFill>
              <a:latin typeface="Open Sans"/>
              <a:ea typeface="Open Sans"/>
              <a:cs typeface="Open Sans"/>
              <a:sym typeface="Open Sans"/>
            </a:endParaRPr>
          </a:p>
        </p:txBody>
      </p:sp>
      <p:sp>
        <p:nvSpPr>
          <p:cNvPr id="334" name="Google Shape;334;p57"/>
          <p:cNvSpPr txBox="1"/>
          <p:nvPr/>
        </p:nvSpPr>
        <p:spPr>
          <a:xfrm>
            <a:off x="-468875" y="2082300"/>
            <a:ext cx="3704400" cy="9789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2400">
                <a:solidFill>
                  <a:srgbClr val="FFFFFF"/>
                </a:solidFill>
                <a:latin typeface="Open Sans"/>
                <a:ea typeface="Open Sans"/>
                <a:cs typeface="Open Sans"/>
                <a:sym typeface="Open Sans"/>
              </a:rPr>
              <a:t>Refining</a:t>
            </a:r>
            <a:endParaRPr sz="2400">
              <a:solidFill>
                <a:srgbClr val="FFFFFF"/>
              </a:solidFill>
              <a:latin typeface="Open Sans"/>
              <a:ea typeface="Open Sans"/>
              <a:cs typeface="Open Sans"/>
              <a:sym typeface="Open Sans"/>
            </a:endParaRPr>
          </a:p>
          <a:p>
            <a:pPr marL="0" lvl="0" indent="0" algn="r" rtl="0">
              <a:lnSpc>
                <a:spcPct val="115000"/>
              </a:lnSpc>
              <a:spcBef>
                <a:spcPts val="0"/>
              </a:spcBef>
              <a:spcAft>
                <a:spcPts val="0"/>
              </a:spcAft>
              <a:buNone/>
            </a:pPr>
            <a:r>
              <a:rPr lang="en" sz="2400">
                <a:solidFill>
                  <a:srgbClr val="FFFFFF"/>
                </a:solidFill>
                <a:latin typeface="Open Sans"/>
                <a:ea typeface="Open Sans"/>
                <a:cs typeface="Open Sans"/>
                <a:sym typeface="Open Sans"/>
              </a:rPr>
              <a:t>the design</a:t>
            </a:r>
            <a:endParaRPr sz="2400">
              <a:solidFill>
                <a:srgbClr val="FFFFFF"/>
              </a:solidFill>
              <a:latin typeface="Open Sans"/>
              <a:ea typeface="Open Sans"/>
              <a:cs typeface="Open Sans"/>
              <a:sym typeface="Open Sans"/>
            </a:endParaRPr>
          </a:p>
        </p:txBody>
      </p:sp>
      <p:cxnSp>
        <p:nvCxnSpPr>
          <p:cNvPr id="335" name="Google Shape;335;p57"/>
          <p:cNvCxnSpPr/>
          <p:nvPr/>
        </p:nvCxnSpPr>
        <p:spPr>
          <a:xfrm>
            <a:off x="3460100" y="1032150"/>
            <a:ext cx="36600" cy="30792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0"/>
          <p:cNvSpPr txBox="1"/>
          <p:nvPr/>
        </p:nvSpPr>
        <p:spPr>
          <a:xfrm>
            <a:off x="1231075" y="1188105"/>
            <a:ext cx="3934200" cy="1708130"/>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None/>
            </a:pPr>
            <a:r>
              <a:rPr lang="en" dirty="0">
                <a:solidFill>
                  <a:srgbClr val="4285F4"/>
                </a:solidFill>
                <a:latin typeface="Open Sans SemiBold"/>
                <a:ea typeface="Open Sans SemiBold"/>
                <a:cs typeface="Open Sans SemiBold"/>
                <a:sym typeface="Open Sans SemiBold"/>
              </a:rPr>
              <a:t>The product: </a:t>
            </a:r>
            <a:endParaRPr dirty="0">
              <a:solidFill>
                <a:srgbClr val="4285F4"/>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Clr>
                <a:schemeClr val="dk1"/>
              </a:buClr>
              <a:buSzPts val="1100"/>
              <a:buFont typeface="Arial"/>
              <a:buNone/>
            </a:pPr>
            <a:r>
              <a:rPr lang="en" sz="1200" dirty="0">
                <a:solidFill>
                  <a:srgbClr val="5F6368"/>
                </a:solidFill>
                <a:latin typeface="Open Sans"/>
                <a:ea typeface="Open Sans"/>
                <a:cs typeface="Open Sans"/>
                <a:sym typeface="Open Sans"/>
              </a:rPr>
              <a:t>A website designed to assist users in their online property search; whether it be rentals, buyers, sellers or investors—this website aims to help users achieve their goals</a:t>
            </a:r>
            <a:endParaRPr sz="1200" b="1" dirty="0">
              <a:solidFill>
                <a:srgbClr val="1967D2"/>
              </a:solidFill>
              <a:latin typeface="Open Sans"/>
              <a:ea typeface="Open Sans"/>
              <a:cs typeface="Open Sans"/>
              <a:sym typeface="Open Sans"/>
            </a:endParaRPr>
          </a:p>
        </p:txBody>
      </p:sp>
      <p:sp>
        <p:nvSpPr>
          <p:cNvPr id="160" name="Google Shape;160;p40"/>
          <p:cNvSpPr txBox="1"/>
          <p:nvPr/>
        </p:nvSpPr>
        <p:spPr>
          <a:xfrm>
            <a:off x="517675" y="524350"/>
            <a:ext cx="6155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Project overview</a:t>
            </a:r>
            <a:endParaRPr sz="2400">
              <a:solidFill>
                <a:srgbClr val="5F6368"/>
              </a:solidFill>
              <a:latin typeface="Open Sans"/>
              <a:ea typeface="Open Sans"/>
              <a:cs typeface="Open Sans"/>
              <a:sym typeface="Open Sans"/>
            </a:endParaRPr>
          </a:p>
        </p:txBody>
      </p:sp>
      <p:sp>
        <p:nvSpPr>
          <p:cNvPr id="161" name="Google Shape;161;p40"/>
          <p:cNvSpPr/>
          <p:nvPr/>
        </p:nvSpPr>
        <p:spPr>
          <a:xfrm>
            <a:off x="517675" y="1299400"/>
            <a:ext cx="513300" cy="5133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0"/>
          <p:cNvSpPr txBox="1"/>
          <p:nvPr/>
        </p:nvSpPr>
        <p:spPr>
          <a:xfrm>
            <a:off x="1267568" y="2892234"/>
            <a:ext cx="3446100" cy="877133"/>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 dirty="0">
                <a:solidFill>
                  <a:srgbClr val="4285F4"/>
                </a:solidFill>
                <a:latin typeface="Open Sans SemiBold"/>
                <a:ea typeface="Open Sans SemiBold"/>
                <a:cs typeface="Open Sans SemiBold"/>
                <a:sym typeface="Open Sans SemiBold"/>
              </a:rPr>
              <a:t>Project duration:</a:t>
            </a:r>
            <a:endParaRPr dirty="0">
              <a:solidFill>
                <a:srgbClr val="1967D2"/>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Clr>
                <a:schemeClr val="dk1"/>
              </a:buClr>
              <a:buSzPts val="1100"/>
              <a:buFont typeface="Arial"/>
              <a:buNone/>
            </a:pPr>
            <a:r>
              <a:rPr lang="en-US" sz="1200" dirty="0">
                <a:solidFill>
                  <a:srgbClr val="5F6368"/>
                </a:solidFill>
                <a:latin typeface="Open Sans"/>
                <a:ea typeface="Open Sans"/>
                <a:cs typeface="Open Sans"/>
                <a:sym typeface="Open Sans"/>
              </a:rPr>
              <a:t>June 2022  to  July 2022</a:t>
            </a:r>
            <a:endParaRPr lang="en-US" sz="1200" b="1" dirty="0">
              <a:solidFill>
                <a:srgbClr val="4285F4"/>
              </a:solidFill>
              <a:latin typeface="Open Sans"/>
              <a:ea typeface="Open Sans"/>
              <a:cs typeface="Open Sans"/>
              <a:sym typeface="Open Sans"/>
            </a:endParaRPr>
          </a:p>
        </p:txBody>
      </p:sp>
      <p:sp>
        <p:nvSpPr>
          <p:cNvPr id="163" name="Google Shape;163;p40"/>
          <p:cNvSpPr/>
          <p:nvPr/>
        </p:nvSpPr>
        <p:spPr>
          <a:xfrm>
            <a:off x="486325" y="2943751"/>
            <a:ext cx="513300" cy="5133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0"/>
          <p:cNvSpPr/>
          <p:nvPr/>
        </p:nvSpPr>
        <p:spPr>
          <a:xfrm>
            <a:off x="612038" y="3070000"/>
            <a:ext cx="261874" cy="260801"/>
          </a:xfrm>
          <a:custGeom>
            <a:avLst/>
            <a:gdLst/>
            <a:ahLst/>
            <a:cxnLst/>
            <a:rect l="l" t="t" r="r" b="b"/>
            <a:pathLst>
              <a:path w="1048" h="1045" extrusionOk="0">
                <a:moveTo>
                  <a:pt x="522" y="0"/>
                </a:moveTo>
                <a:cubicBezTo>
                  <a:pt x="234" y="0"/>
                  <a:pt x="0" y="234"/>
                  <a:pt x="0" y="522"/>
                </a:cubicBezTo>
                <a:cubicBezTo>
                  <a:pt x="0" y="810"/>
                  <a:pt x="234" y="1044"/>
                  <a:pt x="522" y="1044"/>
                </a:cubicBezTo>
                <a:cubicBezTo>
                  <a:pt x="810" y="1044"/>
                  <a:pt x="1044" y="810"/>
                  <a:pt x="1044" y="522"/>
                </a:cubicBezTo>
                <a:cubicBezTo>
                  <a:pt x="1047" y="234"/>
                  <a:pt x="812" y="0"/>
                  <a:pt x="522" y="0"/>
                </a:cubicBezTo>
                <a:close/>
                <a:moveTo>
                  <a:pt x="525" y="940"/>
                </a:moveTo>
                <a:cubicBezTo>
                  <a:pt x="293" y="940"/>
                  <a:pt x="107" y="754"/>
                  <a:pt x="107" y="522"/>
                </a:cubicBezTo>
                <a:cubicBezTo>
                  <a:pt x="107" y="291"/>
                  <a:pt x="293" y="104"/>
                  <a:pt x="525" y="104"/>
                </a:cubicBezTo>
                <a:cubicBezTo>
                  <a:pt x="756" y="104"/>
                  <a:pt x="942" y="290"/>
                  <a:pt x="942" y="522"/>
                </a:cubicBezTo>
                <a:cubicBezTo>
                  <a:pt x="942" y="753"/>
                  <a:pt x="753" y="940"/>
                  <a:pt x="525" y="940"/>
                </a:cubicBezTo>
                <a:close/>
                <a:moveTo>
                  <a:pt x="471" y="259"/>
                </a:moveTo>
                <a:lnTo>
                  <a:pt x="471" y="573"/>
                </a:lnTo>
                <a:lnTo>
                  <a:pt x="745" y="736"/>
                </a:lnTo>
                <a:lnTo>
                  <a:pt x="784" y="671"/>
                </a:lnTo>
                <a:lnTo>
                  <a:pt x="550" y="533"/>
                </a:lnTo>
                <a:lnTo>
                  <a:pt x="550" y="259"/>
                </a:lnTo>
                <a:lnTo>
                  <a:pt x="471" y="25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65" name="Google Shape;165;p40"/>
          <p:cNvSpPr/>
          <p:nvPr/>
        </p:nvSpPr>
        <p:spPr>
          <a:xfrm>
            <a:off x="610514" y="1447462"/>
            <a:ext cx="327623" cy="217176"/>
          </a:xfrm>
          <a:custGeom>
            <a:avLst/>
            <a:gdLst/>
            <a:ahLst/>
            <a:cxnLst/>
            <a:rect l="l" t="t" r="r" b="b"/>
            <a:pathLst>
              <a:path w="1149" h="765" extrusionOk="0">
                <a:moveTo>
                  <a:pt x="191" y="96"/>
                </a:moveTo>
                <a:lnTo>
                  <a:pt x="1052" y="96"/>
                </a:lnTo>
                <a:lnTo>
                  <a:pt x="1052" y="0"/>
                </a:lnTo>
                <a:lnTo>
                  <a:pt x="191" y="0"/>
                </a:lnTo>
                <a:cubicBezTo>
                  <a:pt x="138" y="0"/>
                  <a:pt x="95" y="42"/>
                  <a:pt x="95" y="96"/>
                </a:cubicBezTo>
                <a:lnTo>
                  <a:pt x="95" y="621"/>
                </a:lnTo>
                <a:lnTo>
                  <a:pt x="0" y="621"/>
                </a:lnTo>
                <a:lnTo>
                  <a:pt x="0" y="764"/>
                </a:lnTo>
                <a:lnTo>
                  <a:pt x="668" y="764"/>
                </a:lnTo>
                <a:lnTo>
                  <a:pt x="668" y="621"/>
                </a:lnTo>
                <a:lnTo>
                  <a:pt x="191" y="621"/>
                </a:lnTo>
                <a:lnTo>
                  <a:pt x="191" y="96"/>
                </a:lnTo>
                <a:close/>
                <a:moveTo>
                  <a:pt x="1100" y="189"/>
                </a:moveTo>
                <a:lnTo>
                  <a:pt x="812" y="189"/>
                </a:lnTo>
                <a:cubicBezTo>
                  <a:pt x="787" y="189"/>
                  <a:pt x="764" y="211"/>
                  <a:pt x="764" y="237"/>
                </a:cubicBezTo>
                <a:lnTo>
                  <a:pt x="764" y="714"/>
                </a:lnTo>
                <a:cubicBezTo>
                  <a:pt x="764" y="739"/>
                  <a:pt x="787" y="762"/>
                  <a:pt x="812" y="762"/>
                </a:cubicBezTo>
                <a:lnTo>
                  <a:pt x="1100" y="762"/>
                </a:lnTo>
                <a:cubicBezTo>
                  <a:pt x="1126" y="762"/>
                  <a:pt x="1148" y="739"/>
                  <a:pt x="1148" y="714"/>
                </a:cubicBezTo>
                <a:lnTo>
                  <a:pt x="1148" y="237"/>
                </a:lnTo>
                <a:cubicBezTo>
                  <a:pt x="1145" y="211"/>
                  <a:pt x="1126" y="189"/>
                  <a:pt x="1100" y="189"/>
                </a:cubicBezTo>
                <a:close/>
                <a:moveTo>
                  <a:pt x="1052" y="621"/>
                </a:moveTo>
                <a:lnTo>
                  <a:pt x="860" y="621"/>
                </a:lnTo>
                <a:lnTo>
                  <a:pt x="860" y="285"/>
                </a:lnTo>
                <a:lnTo>
                  <a:pt x="1052" y="285"/>
                </a:lnTo>
                <a:lnTo>
                  <a:pt x="1052" y="62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pic>
        <p:nvPicPr>
          <p:cNvPr id="3" name="Picture 2">
            <a:extLst>
              <a:ext uri="{FF2B5EF4-FFF2-40B4-BE49-F238E27FC236}">
                <a16:creationId xmlns:a16="http://schemas.microsoft.com/office/drawing/2014/main" id="{FA657BDD-26BC-1BC2-A6CA-273400852BC3}"/>
              </a:ext>
            </a:extLst>
          </p:cNvPr>
          <p:cNvPicPr>
            <a:picLocks noChangeAspect="1"/>
          </p:cNvPicPr>
          <p:nvPr/>
        </p:nvPicPr>
        <p:blipFill>
          <a:blip r:embed="rId3"/>
          <a:stretch>
            <a:fillRect/>
          </a:stretch>
        </p:blipFill>
        <p:spPr>
          <a:xfrm>
            <a:off x="5463560" y="288013"/>
            <a:ext cx="3380400" cy="43311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8"/>
          <p:cNvSpPr txBox="1"/>
          <p:nvPr/>
        </p:nvSpPr>
        <p:spPr>
          <a:xfrm>
            <a:off x="517675" y="524350"/>
            <a:ext cx="70008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Mockups</a:t>
            </a:r>
            <a:endParaRPr sz="2400">
              <a:solidFill>
                <a:srgbClr val="5F6368"/>
              </a:solidFill>
              <a:latin typeface="Open Sans"/>
              <a:ea typeface="Open Sans"/>
              <a:cs typeface="Open Sans"/>
              <a:sym typeface="Open Sans"/>
            </a:endParaRPr>
          </a:p>
        </p:txBody>
      </p:sp>
      <p:sp>
        <p:nvSpPr>
          <p:cNvPr id="341" name="Google Shape;341;p58"/>
          <p:cNvSpPr txBox="1"/>
          <p:nvPr/>
        </p:nvSpPr>
        <p:spPr>
          <a:xfrm>
            <a:off x="517675" y="1028716"/>
            <a:ext cx="8260800" cy="1154132"/>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None/>
            </a:pPr>
            <a:r>
              <a:rPr lang="en" sz="1400" dirty="0">
                <a:solidFill>
                  <a:srgbClr val="5F6368"/>
                </a:solidFill>
                <a:latin typeface="Open Sans"/>
                <a:ea typeface="Open Sans"/>
                <a:cs typeface="Open Sans"/>
                <a:sym typeface="Open Sans"/>
              </a:rPr>
              <a:t>Based on the feedback from my usability study, I made the design more aesthetically consistent and added color that was attractive but not overpowering. I also implemented a more professional look to the buttons. </a:t>
            </a:r>
            <a:endParaRPr sz="1400" dirty="0"/>
          </a:p>
        </p:txBody>
      </p:sp>
      <p:cxnSp>
        <p:nvCxnSpPr>
          <p:cNvPr id="346" name="Google Shape;346;p58"/>
          <p:cNvCxnSpPr/>
          <p:nvPr/>
        </p:nvCxnSpPr>
        <p:spPr>
          <a:xfrm>
            <a:off x="4125588" y="3506150"/>
            <a:ext cx="812100" cy="0"/>
          </a:xfrm>
          <a:prstGeom prst="straightConnector1">
            <a:avLst/>
          </a:prstGeom>
          <a:noFill/>
          <a:ln w="28575" cap="flat" cmpd="sng">
            <a:solidFill>
              <a:srgbClr val="34A853"/>
            </a:solidFill>
            <a:prstDash val="solid"/>
            <a:round/>
            <a:headEnd type="none" w="med" len="med"/>
            <a:tailEnd type="triangle" w="med" len="med"/>
          </a:ln>
        </p:spPr>
      </p:cxnSp>
      <p:sp>
        <p:nvSpPr>
          <p:cNvPr id="347" name="Google Shape;347;p58"/>
          <p:cNvSpPr txBox="1"/>
          <p:nvPr/>
        </p:nvSpPr>
        <p:spPr>
          <a:xfrm>
            <a:off x="1114650" y="2091525"/>
            <a:ext cx="23538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34A853"/>
                </a:solidFill>
                <a:latin typeface="Open Sans"/>
                <a:ea typeface="Open Sans"/>
                <a:cs typeface="Open Sans"/>
                <a:sym typeface="Open Sans"/>
              </a:rPr>
              <a:t>Before usability study</a:t>
            </a:r>
            <a:endParaRPr>
              <a:solidFill>
                <a:srgbClr val="1967D2"/>
              </a:solidFill>
            </a:endParaRPr>
          </a:p>
        </p:txBody>
      </p:sp>
      <p:sp>
        <p:nvSpPr>
          <p:cNvPr id="348" name="Google Shape;348;p58"/>
          <p:cNvSpPr txBox="1"/>
          <p:nvPr/>
        </p:nvSpPr>
        <p:spPr>
          <a:xfrm>
            <a:off x="5682150" y="2067688"/>
            <a:ext cx="23538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34A853"/>
                </a:solidFill>
                <a:latin typeface="Open Sans"/>
                <a:ea typeface="Open Sans"/>
                <a:cs typeface="Open Sans"/>
                <a:sym typeface="Open Sans"/>
              </a:rPr>
              <a:t>After usability study</a:t>
            </a:r>
            <a:endParaRPr>
              <a:solidFill>
                <a:srgbClr val="1967D2"/>
              </a:solidFill>
            </a:endParaRPr>
          </a:p>
        </p:txBody>
      </p:sp>
      <p:pic>
        <p:nvPicPr>
          <p:cNvPr id="9" name="Picture 8">
            <a:extLst>
              <a:ext uri="{FF2B5EF4-FFF2-40B4-BE49-F238E27FC236}">
                <a16:creationId xmlns:a16="http://schemas.microsoft.com/office/drawing/2014/main" id="{66E87A96-8511-9F2C-7D71-C6A29EC1F312}"/>
              </a:ext>
            </a:extLst>
          </p:cNvPr>
          <p:cNvPicPr>
            <a:picLocks noChangeAspect="1"/>
          </p:cNvPicPr>
          <p:nvPr/>
        </p:nvPicPr>
        <p:blipFill>
          <a:blip r:embed="rId3"/>
          <a:stretch>
            <a:fillRect/>
          </a:stretch>
        </p:blipFill>
        <p:spPr>
          <a:xfrm>
            <a:off x="341385" y="2473870"/>
            <a:ext cx="3859654" cy="2355583"/>
          </a:xfrm>
          <a:prstGeom prst="rect">
            <a:avLst/>
          </a:prstGeom>
        </p:spPr>
      </p:pic>
      <p:pic>
        <p:nvPicPr>
          <p:cNvPr id="11" name="Picture 10">
            <a:extLst>
              <a:ext uri="{FF2B5EF4-FFF2-40B4-BE49-F238E27FC236}">
                <a16:creationId xmlns:a16="http://schemas.microsoft.com/office/drawing/2014/main" id="{F88FBED8-C72E-ACEB-FEAE-2ED664CE17D4}"/>
              </a:ext>
            </a:extLst>
          </p:cNvPr>
          <p:cNvPicPr>
            <a:picLocks noChangeAspect="1"/>
          </p:cNvPicPr>
          <p:nvPr/>
        </p:nvPicPr>
        <p:blipFill>
          <a:blip r:embed="rId4"/>
          <a:stretch>
            <a:fillRect/>
          </a:stretch>
        </p:blipFill>
        <p:spPr>
          <a:xfrm>
            <a:off x="4942962" y="2449997"/>
            <a:ext cx="3859653" cy="237945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9"/>
          <p:cNvSpPr txBox="1"/>
          <p:nvPr/>
        </p:nvSpPr>
        <p:spPr>
          <a:xfrm>
            <a:off x="625188" y="178251"/>
            <a:ext cx="70008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5F6368"/>
                </a:solidFill>
                <a:latin typeface="Open Sans"/>
                <a:ea typeface="Open Sans"/>
                <a:cs typeface="Open Sans"/>
                <a:sym typeface="Open Sans"/>
              </a:rPr>
              <a:t>Mockups</a:t>
            </a:r>
            <a:endParaRPr sz="2400" dirty="0">
              <a:solidFill>
                <a:srgbClr val="5F6368"/>
              </a:solidFill>
              <a:latin typeface="Open Sans"/>
              <a:ea typeface="Open Sans"/>
              <a:cs typeface="Open Sans"/>
              <a:sym typeface="Open Sans"/>
            </a:endParaRPr>
          </a:p>
        </p:txBody>
      </p:sp>
      <p:cxnSp>
        <p:nvCxnSpPr>
          <p:cNvPr id="359" name="Google Shape;359;p59"/>
          <p:cNvCxnSpPr>
            <a:cxnSpLocks/>
          </p:cNvCxnSpPr>
          <p:nvPr/>
        </p:nvCxnSpPr>
        <p:spPr>
          <a:xfrm>
            <a:off x="4101220" y="3397508"/>
            <a:ext cx="1026590" cy="0"/>
          </a:xfrm>
          <a:prstGeom prst="straightConnector1">
            <a:avLst/>
          </a:prstGeom>
          <a:noFill/>
          <a:ln w="28575" cap="flat" cmpd="sng">
            <a:solidFill>
              <a:srgbClr val="34A853"/>
            </a:solidFill>
            <a:prstDash val="solid"/>
            <a:round/>
            <a:headEnd type="none" w="med" len="med"/>
            <a:tailEnd type="triangle" w="med" len="med"/>
          </a:ln>
        </p:spPr>
      </p:cxnSp>
      <p:sp>
        <p:nvSpPr>
          <p:cNvPr id="360" name="Google Shape;360;p59"/>
          <p:cNvSpPr txBox="1"/>
          <p:nvPr/>
        </p:nvSpPr>
        <p:spPr>
          <a:xfrm>
            <a:off x="1062442" y="1633788"/>
            <a:ext cx="23538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dirty="0">
                <a:solidFill>
                  <a:srgbClr val="34A853"/>
                </a:solidFill>
                <a:latin typeface="Open Sans"/>
                <a:ea typeface="Open Sans"/>
                <a:cs typeface="Open Sans"/>
                <a:sym typeface="Open Sans"/>
              </a:rPr>
              <a:t>Before usability study</a:t>
            </a:r>
            <a:endParaRPr dirty="0">
              <a:solidFill>
                <a:srgbClr val="1967D2"/>
              </a:solidFill>
            </a:endParaRPr>
          </a:p>
        </p:txBody>
      </p:sp>
      <p:sp>
        <p:nvSpPr>
          <p:cNvPr id="361" name="Google Shape;361;p59"/>
          <p:cNvSpPr txBox="1"/>
          <p:nvPr/>
        </p:nvSpPr>
        <p:spPr>
          <a:xfrm>
            <a:off x="5597254" y="1633788"/>
            <a:ext cx="23538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dirty="0">
                <a:solidFill>
                  <a:srgbClr val="34A853"/>
                </a:solidFill>
                <a:latin typeface="Open Sans"/>
                <a:ea typeface="Open Sans"/>
                <a:cs typeface="Open Sans"/>
                <a:sym typeface="Open Sans"/>
              </a:rPr>
              <a:t>After usability study</a:t>
            </a:r>
            <a:endParaRPr dirty="0">
              <a:solidFill>
                <a:srgbClr val="1967D2"/>
              </a:solidFill>
            </a:endParaRPr>
          </a:p>
        </p:txBody>
      </p:sp>
      <p:pic>
        <p:nvPicPr>
          <p:cNvPr id="3" name="Picture 2">
            <a:extLst>
              <a:ext uri="{FF2B5EF4-FFF2-40B4-BE49-F238E27FC236}">
                <a16:creationId xmlns:a16="http://schemas.microsoft.com/office/drawing/2014/main" id="{EE934B7C-8607-E38B-870E-39F3E0E767B6}"/>
              </a:ext>
            </a:extLst>
          </p:cNvPr>
          <p:cNvPicPr>
            <a:picLocks noChangeAspect="1"/>
          </p:cNvPicPr>
          <p:nvPr/>
        </p:nvPicPr>
        <p:blipFill>
          <a:blip r:embed="rId3"/>
          <a:stretch>
            <a:fillRect/>
          </a:stretch>
        </p:blipFill>
        <p:spPr>
          <a:xfrm>
            <a:off x="1300133" y="1957581"/>
            <a:ext cx="2353800" cy="3102956"/>
          </a:xfrm>
          <a:prstGeom prst="rect">
            <a:avLst/>
          </a:prstGeom>
        </p:spPr>
      </p:pic>
      <p:pic>
        <p:nvPicPr>
          <p:cNvPr id="7" name="Picture 6">
            <a:extLst>
              <a:ext uri="{FF2B5EF4-FFF2-40B4-BE49-F238E27FC236}">
                <a16:creationId xmlns:a16="http://schemas.microsoft.com/office/drawing/2014/main" id="{62A590CA-B525-9733-5E32-6DB7E695E895}"/>
              </a:ext>
            </a:extLst>
          </p:cNvPr>
          <p:cNvPicPr>
            <a:picLocks noChangeAspect="1"/>
          </p:cNvPicPr>
          <p:nvPr/>
        </p:nvPicPr>
        <p:blipFill>
          <a:blip r:embed="rId4"/>
          <a:stretch>
            <a:fillRect/>
          </a:stretch>
        </p:blipFill>
        <p:spPr>
          <a:xfrm>
            <a:off x="5597255" y="1941630"/>
            <a:ext cx="2353800" cy="3118907"/>
          </a:xfrm>
          <a:prstGeom prst="rect">
            <a:avLst/>
          </a:prstGeom>
        </p:spPr>
      </p:pic>
      <p:sp>
        <p:nvSpPr>
          <p:cNvPr id="8" name="TextBox 7">
            <a:extLst>
              <a:ext uri="{FF2B5EF4-FFF2-40B4-BE49-F238E27FC236}">
                <a16:creationId xmlns:a16="http://schemas.microsoft.com/office/drawing/2014/main" id="{596ECF71-2AF3-DF72-C040-E9FF46045DE9}"/>
              </a:ext>
            </a:extLst>
          </p:cNvPr>
          <p:cNvSpPr txBox="1"/>
          <p:nvPr/>
        </p:nvSpPr>
        <p:spPr>
          <a:xfrm>
            <a:off x="592002" y="730928"/>
            <a:ext cx="7510849" cy="954107"/>
          </a:xfrm>
          <a:prstGeom prst="rect">
            <a:avLst/>
          </a:prstGeom>
          <a:noFill/>
        </p:spPr>
        <p:txBody>
          <a:bodyPr wrap="square" rtlCol="0">
            <a:spAutoFit/>
          </a:bodyPr>
          <a:lstStyle/>
          <a:p>
            <a:r>
              <a:rPr lang="en" sz="1400" dirty="0">
                <a:solidFill>
                  <a:srgbClr val="5F6368"/>
                </a:solidFill>
                <a:latin typeface="Open Sans"/>
                <a:ea typeface="Open Sans"/>
                <a:cs typeface="Open Sans"/>
                <a:sym typeface="Open Sans"/>
              </a:rPr>
              <a:t>Based on the insights from the usability study, I made changes to improve the advanced search filter to only include practical but unique features to aid in providing the best search results for potential users. I also added the heat map image to really highlight the user flow. </a:t>
            </a:r>
            <a:endParaRPr 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0"/>
          <p:cNvSpPr txBox="1"/>
          <p:nvPr/>
        </p:nvSpPr>
        <p:spPr>
          <a:xfrm>
            <a:off x="517675" y="524350"/>
            <a:ext cx="70008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Mockups: Original screen size</a:t>
            </a:r>
            <a:endParaRPr sz="2400">
              <a:solidFill>
                <a:srgbClr val="5F6368"/>
              </a:solidFill>
              <a:latin typeface="Open Sans"/>
              <a:ea typeface="Open Sans"/>
              <a:cs typeface="Open Sans"/>
              <a:sym typeface="Open Sans"/>
            </a:endParaRPr>
          </a:p>
        </p:txBody>
      </p:sp>
      <p:pic>
        <p:nvPicPr>
          <p:cNvPr id="5" name="Picture 4">
            <a:extLst>
              <a:ext uri="{FF2B5EF4-FFF2-40B4-BE49-F238E27FC236}">
                <a16:creationId xmlns:a16="http://schemas.microsoft.com/office/drawing/2014/main" id="{A8A2E78B-28D2-BEEC-E94D-C9A3DA47CFE9}"/>
              </a:ext>
            </a:extLst>
          </p:cNvPr>
          <p:cNvPicPr>
            <a:picLocks noChangeAspect="1"/>
          </p:cNvPicPr>
          <p:nvPr/>
        </p:nvPicPr>
        <p:blipFill>
          <a:blip r:embed="rId3"/>
          <a:stretch>
            <a:fillRect/>
          </a:stretch>
        </p:blipFill>
        <p:spPr>
          <a:xfrm>
            <a:off x="173643" y="1078450"/>
            <a:ext cx="3694304" cy="3885302"/>
          </a:xfrm>
          <a:prstGeom prst="rect">
            <a:avLst/>
          </a:prstGeom>
        </p:spPr>
      </p:pic>
      <p:pic>
        <p:nvPicPr>
          <p:cNvPr id="7" name="Picture 6">
            <a:extLst>
              <a:ext uri="{FF2B5EF4-FFF2-40B4-BE49-F238E27FC236}">
                <a16:creationId xmlns:a16="http://schemas.microsoft.com/office/drawing/2014/main" id="{C0AD420C-58E0-7054-A5C9-7CD8735A35C5}"/>
              </a:ext>
            </a:extLst>
          </p:cNvPr>
          <p:cNvPicPr>
            <a:picLocks noChangeAspect="1"/>
          </p:cNvPicPr>
          <p:nvPr/>
        </p:nvPicPr>
        <p:blipFill>
          <a:blip r:embed="rId4"/>
          <a:stretch>
            <a:fillRect/>
          </a:stretch>
        </p:blipFill>
        <p:spPr>
          <a:xfrm>
            <a:off x="4018075" y="1312753"/>
            <a:ext cx="5060752" cy="316079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61"/>
          <p:cNvSpPr txBox="1"/>
          <p:nvPr/>
        </p:nvSpPr>
        <p:spPr>
          <a:xfrm>
            <a:off x="436194" y="442869"/>
            <a:ext cx="70008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5F6368"/>
                </a:solidFill>
                <a:latin typeface="Open Sans"/>
                <a:ea typeface="Open Sans"/>
                <a:cs typeface="Open Sans"/>
                <a:sym typeface="Open Sans"/>
              </a:rPr>
              <a:t>Mockups: Screen size variations</a:t>
            </a:r>
            <a:endParaRPr sz="2400" dirty="0">
              <a:solidFill>
                <a:srgbClr val="5F6368"/>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7D251AE5-7E72-1D7A-2AF3-F259EAD9D84F}"/>
              </a:ext>
            </a:extLst>
          </p:cNvPr>
          <p:cNvPicPr>
            <a:picLocks noChangeAspect="1"/>
          </p:cNvPicPr>
          <p:nvPr/>
        </p:nvPicPr>
        <p:blipFill>
          <a:blip r:embed="rId3"/>
          <a:stretch>
            <a:fillRect/>
          </a:stretch>
        </p:blipFill>
        <p:spPr>
          <a:xfrm>
            <a:off x="4572000" y="1121081"/>
            <a:ext cx="1399228" cy="3498069"/>
          </a:xfrm>
          <a:prstGeom prst="rect">
            <a:avLst/>
          </a:prstGeom>
        </p:spPr>
      </p:pic>
      <p:pic>
        <p:nvPicPr>
          <p:cNvPr id="5" name="Picture 4">
            <a:extLst>
              <a:ext uri="{FF2B5EF4-FFF2-40B4-BE49-F238E27FC236}">
                <a16:creationId xmlns:a16="http://schemas.microsoft.com/office/drawing/2014/main" id="{D0A1C21D-FC07-EDE6-FC52-49F9BF33FFE3}"/>
              </a:ext>
            </a:extLst>
          </p:cNvPr>
          <p:cNvPicPr>
            <a:picLocks noChangeAspect="1"/>
          </p:cNvPicPr>
          <p:nvPr/>
        </p:nvPicPr>
        <p:blipFill>
          <a:blip r:embed="rId4"/>
          <a:stretch>
            <a:fillRect/>
          </a:stretch>
        </p:blipFill>
        <p:spPr>
          <a:xfrm>
            <a:off x="7832366" y="1141510"/>
            <a:ext cx="866896" cy="2086266"/>
          </a:xfrm>
          <a:prstGeom prst="rect">
            <a:avLst/>
          </a:prstGeom>
        </p:spPr>
      </p:pic>
      <p:pic>
        <p:nvPicPr>
          <p:cNvPr id="7" name="Picture 6">
            <a:extLst>
              <a:ext uri="{FF2B5EF4-FFF2-40B4-BE49-F238E27FC236}">
                <a16:creationId xmlns:a16="http://schemas.microsoft.com/office/drawing/2014/main" id="{88207D57-DFA4-517B-3D71-49F6D2B1AEA1}"/>
              </a:ext>
            </a:extLst>
          </p:cNvPr>
          <p:cNvPicPr>
            <a:picLocks noChangeAspect="1"/>
          </p:cNvPicPr>
          <p:nvPr/>
        </p:nvPicPr>
        <p:blipFill>
          <a:blip r:embed="rId5"/>
          <a:stretch>
            <a:fillRect/>
          </a:stretch>
        </p:blipFill>
        <p:spPr>
          <a:xfrm>
            <a:off x="6379752" y="0"/>
            <a:ext cx="976714" cy="5143500"/>
          </a:xfrm>
          <a:prstGeom prst="rect">
            <a:avLst/>
          </a:prstGeom>
        </p:spPr>
      </p:pic>
      <p:sp>
        <p:nvSpPr>
          <p:cNvPr id="8" name="TextBox 7">
            <a:extLst>
              <a:ext uri="{FF2B5EF4-FFF2-40B4-BE49-F238E27FC236}">
                <a16:creationId xmlns:a16="http://schemas.microsoft.com/office/drawing/2014/main" id="{05E5FF59-5745-D841-A17E-D504D71158F0}"/>
              </a:ext>
            </a:extLst>
          </p:cNvPr>
          <p:cNvSpPr txBox="1"/>
          <p:nvPr/>
        </p:nvSpPr>
        <p:spPr>
          <a:xfrm>
            <a:off x="952581" y="1141510"/>
            <a:ext cx="2254313" cy="3386825"/>
          </a:xfrm>
          <a:prstGeom prst="rect">
            <a:avLst/>
          </a:prstGeom>
          <a:noFill/>
        </p:spPr>
        <p:txBody>
          <a:bodyPr wrap="square" rtlCol="0">
            <a:spAutoFit/>
          </a:bodyPr>
          <a:lstStyle/>
          <a:p>
            <a:pPr marL="0" lvl="0" indent="0" algn="l" rtl="0">
              <a:lnSpc>
                <a:spcPct val="150000"/>
              </a:lnSpc>
              <a:spcBef>
                <a:spcPts val="0"/>
              </a:spcBef>
              <a:spcAft>
                <a:spcPts val="0"/>
              </a:spcAft>
              <a:buClr>
                <a:schemeClr val="dk1"/>
              </a:buClr>
              <a:buSzPts val="1100"/>
              <a:buFont typeface="Arial"/>
              <a:buNone/>
            </a:pPr>
            <a:r>
              <a:rPr lang="en-US" sz="1200" dirty="0">
                <a:solidFill>
                  <a:srgbClr val="5F6368"/>
                </a:solidFill>
                <a:latin typeface="Open Sans"/>
                <a:ea typeface="Open Sans"/>
                <a:cs typeface="Open Sans"/>
                <a:sym typeface="Open Sans"/>
              </a:rPr>
              <a:t>I included considerations for additional screen sizes in my mockups based on my earlier wireframes. Because users shop from a variety of devices, I felt it was important to optimize the browsing experience for a range of device sizes, such as mobile and tablet so users have the smoothest experience possible.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2"/>
          <p:cNvSpPr txBox="1"/>
          <p:nvPr/>
        </p:nvSpPr>
        <p:spPr>
          <a:xfrm>
            <a:off x="589325" y="298014"/>
            <a:ext cx="7000800" cy="978900"/>
          </a:xfrm>
          <a:prstGeom prst="rect">
            <a:avLst/>
          </a:prstGeom>
          <a:noFill/>
          <a:ln>
            <a:noFill/>
          </a:ln>
        </p:spPr>
        <p:txBody>
          <a:bodyPr spcFirstLastPara="1" wrap="square" lIns="0" tIns="91425" rIns="91425" bIns="91425" anchor="t" anchorCtr="0">
            <a:spAutoFit/>
          </a:bodyPr>
          <a:lstStyle/>
          <a:p>
            <a:pPr marL="0" lvl="0" indent="0" algn="l" rtl="0">
              <a:lnSpc>
                <a:spcPct val="115000"/>
              </a:lnSpc>
              <a:spcBef>
                <a:spcPts val="0"/>
              </a:spcBef>
              <a:spcAft>
                <a:spcPts val="0"/>
              </a:spcAft>
              <a:buNone/>
            </a:pPr>
            <a:r>
              <a:rPr lang="en" sz="2400" dirty="0">
                <a:solidFill>
                  <a:srgbClr val="5F6368"/>
                </a:solidFill>
                <a:latin typeface="Open Sans"/>
                <a:ea typeface="Open Sans"/>
                <a:cs typeface="Open Sans"/>
                <a:sym typeface="Open Sans"/>
              </a:rPr>
              <a:t>High-fidelity</a:t>
            </a:r>
            <a:br>
              <a:rPr lang="en" sz="2400" dirty="0">
                <a:solidFill>
                  <a:srgbClr val="5F6368"/>
                </a:solidFill>
                <a:latin typeface="Open Sans"/>
                <a:ea typeface="Open Sans"/>
                <a:cs typeface="Open Sans"/>
                <a:sym typeface="Open Sans"/>
              </a:rPr>
            </a:br>
            <a:r>
              <a:rPr lang="en" sz="2400" dirty="0">
                <a:solidFill>
                  <a:srgbClr val="5F6368"/>
                </a:solidFill>
                <a:latin typeface="Open Sans"/>
                <a:ea typeface="Open Sans"/>
                <a:cs typeface="Open Sans"/>
                <a:sym typeface="Open Sans"/>
              </a:rPr>
              <a:t>prototype</a:t>
            </a:r>
            <a:endParaRPr sz="2400" dirty="0">
              <a:solidFill>
                <a:srgbClr val="5F6368"/>
              </a:solidFill>
              <a:latin typeface="Open Sans"/>
              <a:ea typeface="Open Sans"/>
              <a:cs typeface="Open Sans"/>
              <a:sym typeface="Open Sans"/>
            </a:endParaRPr>
          </a:p>
        </p:txBody>
      </p:sp>
      <p:sp>
        <p:nvSpPr>
          <p:cNvPr id="393" name="Google Shape;393;p62"/>
          <p:cNvSpPr/>
          <p:nvPr/>
        </p:nvSpPr>
        <p:spPr>
          <a:xfrm>
            <a:off x="4212000" y="90143"/>
            <a:ext cx="4932000" cy="51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2"/>
          <p:cNvSpPr txBox="1"/>
          <p:nvPr/>
        </p:nvSpPr>
        <p:spPr>
          <a:xfrm>
            <a:off x="589325" y="1276914"/>
            <a:ext cx="2421300" cy="2769959"/>
          </a:xfrm>
          <a:prstGeom prst="rect">
            <a:avLst/>
          </a:prstGeom>
          <a:noFill/>
          <a:ln>
            <a:noFill/>
          </a:ln>
        </p:spPr>
        <p:txBody>
          <a:bodyPr spcFirstLastPara="1" wrap="square" lIns="0" tIns="91425" rIns="91425" bIns="91425" anchor="t" anchorCtr="0">
            <a:spAutoFit/>
          </a:bodyPr>
          <a:lstStyle/>
          <a:p>
            <a:pPr>
              <a:lnSpc>
                <a:spcPct val="150000"/>
              </a:lnSpc>
            </a:pPr>
            <a:r>
              <a:rPr lang="en-US" sz="1600" dirty="0">
                <a:solidFill>
                  <a:srgbClr val="5F6368"/>
                </a:solidFill>
                <a:latin typeface="Open Sans"/>
                <a:ea typeface="Open Sans"/>
                <a:cs typeface="Open Sans"/>
                <a:sym typeface="Open Sans"/>
              </a:rPr>
              <a:t>My hi-fi prototype followed the same user flow as the lo-fi prototype, and included the design changes made after the usability study.</a:t>
            </a:r>
            <a:endParaRPr sz="1600" dirty="0">
              <a:latin typeface="Open Sans"/>
              <a:ea typeface="Open Sans"/>
              <a:cs typeface="Open Sans"/>
              <a:sym typeface="Open Sans"/>
            </a:endParaRPr>
          </a:p>
        </p:txBody>
      </p:sp>
      <p:pic>
        <p:nvPicPr>
          <p:cNvPr id="3" name="Picture 2">
            <a:extLst>
              <a:ext uri="{FF2B5EF4-FFF2-40B4-BE49-F238E27FC236}">
                <a16:creationId xmlns:a16="http://schemas.microsoft.com/office/drawing/2014/main" id="{AAE8AB44-3BEF-5D99-30F3-673DBBBF8BB0}"/>
              </a:ext>
            </a:extLst>
          </p:cNvPr>
          <p:cNvPicPr>
            <a:picLocks noChangeAspect="1"/>
          </p:cNvPicPr>
          <p:nvPr/>
        </p:nvPicPr>
        <p:blipFill>
          <a:blip r:embed="rId3"/>
          <a:stretch>
            <a:fillRect/>
          </a:stretch>
        </p:blipFill>
        <p:spPr>
          <a:xfrm>
            <a:off x="5053782" y="9428"/>
            <a:ext cx="3320673" cy="5172454"/>
          </a:xfrm>
          <a:prstGeom prst="rect">
            <a:avLst/>
          </a:prstGeom>
        </p:spPr>
      </p:pic>
      <p:sp>
        <p:nvSpPr>
          <p:cNvPr id="4" name="TextBox 3">
            <a:extLst>
              <a:ext uri="{FF2B5EF4-FFF2-40B4-BE49-F238E27FC236}">
                <a16:creationId xmlns:a16="http://schemas.microsoft.com/office/drawing/2014/main" id="{31F78BA9-8445-02DC-4554-E689A0B3E7AB}"/>
              </a:ext>
            </a:extLst>
          </p:cNvPr>
          <p:cNvSpPr txBox="1"/>
          <p:nvPr/>
        </p:nvSpPr>
        <p:spPr>
          <a:xfrm>
            <a:off x="203861" y="4170862"/>
            <a:ext cx="4849921" cy="523220"/>
          </a:xfrm>
          <a:prstGeom prst="rect">
            <a:avLst/>
          </a:prstGeom>
          <a:noFill/>
        </p:spPr>
        <p:txBody>
          <a:bodyPr wrap="square" rtlCol="0">
            <a:spAutoFit/>
          </a:bodyPr>
          <a:lstStyle/>
          <a:p>
            <a:r>
              <a:rPr lang="en-US" sz="1400" dirty="0"/>
              <a:t>View: </a:t>
            </a:r>
            <a:r>
              <a:rPr lang="en-US" sz="1400" dirty="0">
                <a:hlinkClick r:id="rId4"/>
              </a:rPr>
              <a:t>https://xd.adobe.com/view/78f3b291-2208-4f9a-83c3-528351bb5074-2da0/?fullscreen</a:t>
            </a:r>
            <a:r>
              <a:rPr lang="en-US" sz="1400"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3"/>
          <p:cNvSpPr txBox="1"/>
          <p:nvPr/>
        </p:nvSpPr>
        <p:spPr>
          <a:xfrm>
            <a:off x="517675" y="524350"/>
            <a:ext cx="70008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Accessibility considerations</a:t>
            </a:r>
            <a:endParaRPr sz="2400">
              <a:solidFill>
                <a:srgbClr val="5F6368"/>
              </a:solidFill>
              <a:latin typeface="Open Sans"/>
              <a:ea typeface="Open Sans"/>
              <a:cs typeface="Open Sans"/>
              <a:sym typeface="Open Sans"/>
            </a:endParaRPr>
          </a:p>
        </p:txBody>
      </p:sp>
      <p:sp>
        <p:nvSpPr>
          <p:cNvPr id="401" name="Google Shape;401;p63"/>
          <p:cNvSpPr/>
          <p:nvPr/>
        </p:nvSpPr>
        <p:spPr>
          <a:xfrm>
            <a:off x="618175" y="1472325"/>
            <a:ext cx="2436300" cy="31743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3"/>
          <p:cNvSpPr txBox="1"/>
          <p:nvPr/>
        </p:nvSpPr>
        <p:spPr>
          <a:xfrm>
            <a:off x="711325" y="1917800"/>
            <a:ext cx="2049000" cy="8217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1200" dirty="0">
                <a:solidFill>
                  <a:srgbClr val="5F6368"/>
                </a:solidFill>
                <a:latin typeface="Open Sans"/>
                <a:ea typeface="Open Sans"/>
                <a:cs typeface="Open Sans"/>
                <a:sym typeface="Open Sans"/>
              </a:rPr>
              <a:t>I used headings with different sized text for clear visual hierarchy </a:t>
            </a:r>
            <a:endParaRPr lang="en-US" sz="1200" dirty="0"/>
          </a:p>
        </p:txBody>
      </p:sp>
      <p:sp>
        <p:nvSpPr>
          <p:cNvPr id="403" name="Google Shape;403;p63"/>
          <p:cNvSpPr/>
          <p:nvPr/>
        </p:nvSpPr>
        <p:spPr>
          <a:xfrm>
            <a:off x="3175275" y="1472325"/>
            <a:ext cx="2436300" cy="31743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3"/>
          <p:cNvSpPr txBox="1"/>
          <p:nvPr/>
        </p:nvSpPr>
        <p:spPr>
          <a:xfrm>
            <a:off x="3368925" y="1917800"/>
            <a:ext cx="2049000" cy="103409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1200" dirty="0">
                <a:solidFill>
                  <a:srgbClr val="5F6368"/>
                </a:solidFill>
                <a:latin typeface="Open Sans"/>
                <a:ea typeface="Open Sans"/>
                <a:cs typeface="Open Sans"/>
                <a:sym typeface="Open Sans"/>
              </a:rPr>
              <a:t>I used landmarks to help users navigate the site, including users who rely on assistive technologies</a:t>
            </a:r>
            <a:endParaRPr lang="en-US" sz="1200" dirty="0">
              <a:solidFill>
                <a:schemeClr val="dk1"/>
              </a:solidFill>
            </a:endParaRPr>
          </a:p>
        </p:txBody>
      </p:sp>
      <p:sp>
        <p:nvSpPr>
          <p:cNvPr id="405" name="Google Shape;405;p63"/>
          <p:cNvSpPr/>
          <p:nvPr/>
        </p:nvSpPr>
        <p:spPr>
          <a:xfrm>
            <a:off x="5832875" y="1472325"/>
            <a:ext cx="2436300" cy="31743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3"/>
          <p:cNvSpPr txBox="1"/>
          <p:nvPr/>
        </p:nvSpPr>
        <p:spPr>
          <a:xfrm>
            <a:off x="6026525" y="1917800"/>
            <a:ext cx="2049000" cy="103409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200" dirty="0">
                <a:solidFill>
                  <a:srgbClr val="5F6368"/>
                </a:solidFill>
                <a:latin typeface="Open Sans"/>
                <a:ea typeface="Open Sans"/>
                <a:cs typeface="Open Sans"/>
                <a:sym typeface="Open Sans"/>
              </a:rPr>
              <a:t>I designed the site with alt text available on each page for smooth screen reader access</a:t>
            </a:r>
            <a:endParaRPr lang="en-US" sz="1200" dirty="0"/>
          </a:p>
        </p:txBody>
      </p:sp>
      <p:sp>
        <p:nvSpPr>
          <p:cNvPr id="407" name="Google Shape;407;p63"/>
          <p:cNvSpPr/>
          <p:nvPr/>
        </p:nvSpPr>
        <p:spPr>
          <a:xfrm>
            <a:off x="1479175" y="1233971"/>
            <a:ext cx="513300" cy="513300"/>
          </a:xfrm>
          <a:prstGeom prst="ellipse">
            <a:avLst/>
          </a:prstGeom>
          <a:solidFill>
            <a:srgbClr val="34A85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a:solidFill>
                  <a:srgbClr val="FFFFFF"/>
                </a:solidFill>
                <a:latin typeface="Google Sans Medium"/>
                <a:ea typeface="Google Sans Medium"/>
                <a:cs typeface="Google Sans Medium"/>
                <a:sym typeface="Google Sans Medium"/>
              </a:rPr>
              <a:t>1</a:t>
            </a:r>
            <a:endParaRPr sz="2200">
              <a:solidFill>
                <a:srgbClr val="FFFFFF"/>
              </a:solidFill>
              <a:latin typeface="Google Sans Medium"/>
              <a:ea typeface="Google Sans Medium"/>
              <a:cs typeface="Google Sans Medium"/>
              <a:sym typeface="Google Sans Medium"/>
            </a:endParaRPr>
          </a:p>
        </p:txBody>
      </p:sp>
      <p:sp>
        <p:nvSpPr>
          <p:cNvPr id="408" name="Google Shape;408;p63"/>
          <p:cNvSpPr/>
          <p:nvPr/>
        </p:nvSpPr>
        <p:spPr>
          <a:xfrm>
            <a:off x="4136775" y="1233971"/>
            <a:ext cx="513300" cy="513300"/>
          </a:xfrm>
          <a:prstGeom prst="ellipse">
            <a:avLst/>
          </a:prstGeom>
          <a:solidFill>
            <a:srgbClr val="34A85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a:solidFill>
                  <a:srgbClr val="FFFFFF"/>
                </a:solidFill>
                <a:latin typeface="Google Sans Medium"/>
                <a:ea typeface="Google Sans Medium"/>
                <a:cs typeface="Google Sans Medium"/>
                <a:sym typeface="Google Sans Medium"/>
              </a:rPr>
              <a:t>2</a:t>
            </a:r>
            <a:endParaRPr sz="2200">
              <a:solidFill>
                <a:srgbClr val="FFFFFF"/>
              </a:solidFill>
              <a:latin typeface="Google Sans Medium"/>
              <a:ea typeface="Google Sans Medium"/>
              <a:cs typeface="Google Sans Medium"/>
              <a:sym typeface="Google Sans Medium"/>
            </a:endParaRPr>
          </a:p>
        </p:txBody>
      </p:sp>
      <p:sp>
        <p:nvSpPr>
          <p:cNvPr id="409" name="Google Shape;409;p63"/>
          <p:cNvSpPr/>
          <p:nvPr/>
        </p:nvSpPr>
        <p:spPr>
          <a:xfrm>
            <a:off x="6794375" y="1233971"/>
            <a:ext cx="513300" cy="513300"/>
          </a:xfrm>
          <a:prstGeom prst="ellipse">
            <a:avLst/>
          </a:prstGeom>
          <a:solidFill>
            <a:srgbClr val="34A85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a:solidFill>
                  <a:srgbClr val="FFFFFF"/>
                </a:solidFill>
                <a:latin typeface="Google Sans Medium"/>
                <a:ea typeface="Google Sans Medium"/>
                <a:cs typeface="Google Sans Medium"/>
                <a:sym typeface="Google Sans Medium"/>
              </a:rPr>
              <a:t>3</a:t>
            </a:r>
            <a:endParaRPr sz="2200">
              <a:solidFill>
                <a:srgbClr val="FFFFFF"/>
              </a:solidFill>
              <a:latin typeface="Google Sans Medium"/>
              <a:ea typeface="Google Sans Medium"/>
              <a:cs typeface="Google Sans Medium"/>
              <a:sym typeface="Google Sans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F6368"/>
        </a:solidFill>
        <a:effectLst/>
      </p:bgPr>
    </p:bg>
    <p:spTree>
      <p:nvGrpSpPr>
        <p:cNvPr id="1" name="Shape 413"/>
        <p:cNvGrpSpPr/>
        <p:nvPr/>
      </p:nvGrpSpPr>
      <p:grpSpPr>
        <a:xfrm>
          <a:off x="0" y="0"/>
          <a:ext cx="0" cy="0"/>
          <a:chOff x="0" y="0"/>
          <a:chExt cx="0" cy="0"/>
        </a:xfrm>
      </p:grpSpPr>
      <p:sp>
        <p:nvSpPr>
          <p:cNvPr id="414" name="Google Shape;414;p64"/>
          <p:cNvSpPr txBox="1"/>
          <p:nvPr/>
        </p:nvSpPr>
        <p:spPr>
          <a:xfrm>
            <a:off x="3721275" y="2210100"/>
            <a:ext cx="2275500" cy="7233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Takeaways</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Next steps</a:t>
            </a:r>
            <a:endParaRPr>
              <a:solidFill>
                <a:srgbClr val="FFFFFF"/>
              </a:solidFill>
              <a:latin typeface="Open Sans"/>
              <a:ea typeface="Open Sans"/>
              <a:cs typeface="Open Sans"/>
              <a:sym typeface="Open Sans"/>
            </a:endParaRPr>
          </a:p>
        </p:txBody>
      </p:sp>
      <p:sp>
        <p:nvSpPr>
          <p:cNvPr id="415" name="Google Shape;415;p64"/>
          <p:cNvSpPr txBox="1"/>
          <p:nvPr/>
        </p:nvSpPr>
        <p:spPr>
          <a:xfrm>
            <a:off x="-468875" y="2294700"/>
            <a:ext cx="3704400" cy="5541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2400">
                <a:solidFill>
                  <a:srgbClr val="FFFFFF"/>
                </a:solidFill>
                <a:latin typeface="Open Sans"/>
                <a:ea typeface="Open Sans"/>
                <a:cs typeface="Open Sans"/>
                <a:sym typeface="Open Sans"/>
              </a:rPr>
              <a:t>Going forward</a:t>
            </a:r>
            <a:endParaRPr sz="2400">
              <a:solidFill>
                <a:srgbClr val="FFFFFF"/>
              </a:solidFill>
              <a:latin typeface="Open Sans"/>
              <a:ea typeface="Open Sans"/>
              <a:cs typeface="Open Sans"/>
              <a:sym typeface="Open Sans"/>
            </a:endParaRPr>
          </a:p>
        </p:txBody>
      </p:sp>
      <p:cxnSp>
        <p:nvCxnSpPr>
          <p:cNvPr id="416" name="Google Shape;416;p64"/>
          <p:cNvCxnSpPr/>
          <p:nvPr/>
        </p:nvCxnSpPr>
        <p:spPr>
          <a:xfrm>
            <a:off x="3460100" y="1032150"/>
            <a:ext cx="36600" cy="30792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5"/>
          <p:cNvSpPr txBox="1"/>
          <p:nvPr/>
        </p:nvSpPr>
        <p:spPr>
          <a:xfrm>
            <a:off x="517675" y="524338"/>
            <a:ext cx="4931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Takeaways</a:t>
            </a:r>
            <a:endParaRPr sz="2400">
              <a:solidFill>
                <a:srgbClr val="5F6368"/>
              </a:solidFill>
              <a:latin typeface="Open Sans"/>
              <a:ea typeface="Open Sans"/>
              <a:cs typeface="Open Sans"/>
              <a:sym typeface="Open Sans"/>
            </a:endParaRPr>
          </a:p>
        </p:txBody>
      </p:sp>
      <p:sp>
        <p:nvSpPr>
          <p:cNvPr id="422" name="Google Shape;422;p65"/>
          <p:cNvSpPr txBox="1"/>
          <p:nvPr/>
        </p:nvSpPr>
        <p:spPr>
          <a:xfrm>
            <a:off x="539600" y="2237975"/>
            <a:ext cx="3446100" cy="1708130"/>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None/>
            </a:pPr>
            <a:r>
              <a:rPr lang="en" dirty="0">
                <a:solidFill>
                  <a:srgbClr val="5F6368"/>
                </a:solidFill>
                <a:latin typeface="Open Sans SemiBold"/>
                <a:ea typeface="Open Sans SemiBold"/>
                <a:cs typeface="Open Sans SemiBold"/>
                <a:sym typeface="Open Sans SemiBold"/>
              </a:rPr>
              <a:t>Impact: </a:t>
            </a:r>
            <a:endParaRPr dirty="0">
              <a:solidFill>
                <a:srgbClr val="5F6368"/>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Clr>
                <a:schemeClr val="dk1"/>
              </a:buClr>
              <a:buSzPts val="1100"/>
              <a:buFont typeface="Arial"/>
              <a:buNone/>
            </a:pPr>
            <a:r>
              <a:rPr lang="en-US" sz="1200" dirty="0">
                <a:solidFill>
                  <a:srgbClr val="5F6368"/>
                </a:solidFill>
                <a:latin typeface="Open Sans"/>
                <a:ea typeface="Open Sans"/>
                <a:cs typeface="Open Sans"/>
                <a:sym typeface="Open Sans"/>
              </a:rPr>
              <a:t>Our target users shared that the design was intuitive to navigate through, more engaging with the images, and demonstrated a clear visual hierarchy. </a:t>
            </a:r>
            <a:endParaRPr lang="en-US" sz="1200" b="1" dirty="0">
              <a:solidFill>
                <a:srgbClr val="1967D2"/>
              </a:solidFill>
              <a:latin typeface="Open Sans"/>
              <a:ea typeface="Open Sans"/>
              <a:cs typeface="Open Sans"/>
              <a:sym typeface="Open Sans"/>
            </a:endParaRPr>
          </a:p>
        </p:txBody>
      </p:sp>
      <p:sp>
        <p:nvSpPr>
          <p:cNvPr id="423" name="Google Shape;423;p65"/>
          <p:cNvSpPr/>
          <p:nvPr/>
        </p:nvSpPr>
        <p:spPr>
          <a:xfrm>
            <a:off x="539600" y="1534000"/>
            <a:ext cx="513300" cy="513300"/>
          </a:xfrm>
          <a:prstGeom prst="ellipse">
            <a:avLst/>
          </a:pr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5"/>
          <p:cNvSpPr txBox="1"/>
          <p:nvPr/>
        </p:nvSpPr>
        <p:spPr>
          <a:xfrm>
            <a:off x="4495800" y="2237975"/>
            <a:ext cx="3446100" cy="2262127"/>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None/>
            </a:pPr>
            <a:r>
              <a:rPr lang="en" dirty="0">
                <a:solidFill>
                  <a:srgbClr val="5F6368"/>
                </a:solidFill>
                <a:latin typeface="Open Sans SemiBold"/>
                <a:ea typeface="Open Sans SemiBold"/>
                <a:cs typeface="Open Sans SemiBold"/>
                <a:sym typeface="Open Sans SemiBold"/>
              </a:rPr>
              <a:t>What I learned:</a:t>
            </a:r>
            <a:endParaRPr dirty="0">
              <a:solidFill>
                <a:srgbClr val="5F6368"/>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Clr>
                <a:schemeClr val="dk1"/>
              </a:buClr>
              <a:buSzPts val="1100"/>
              <a:buFont typeface="Arial"/>
              <a:buNone/>
            </a:pPr>
            <a:r>
              <a:rPr lang="en-US" sz="1200" dirty="0">
                <a:solidFill>
                  <a:srgbClr val="5F6368"/>
                </a:solidFill>
                <a:latin typeface="Open Sans"/>
                <a:ea typeface="Open Sans"/>
                <a:cs typeface="Open Sans"/>
                <a:sym typeface="Open Sans"/>
              </a:rPr>
              <a:t>I learned that even a small design change can have a huge impact on the user experience. The most important takeaway for me is to always focus on the real needs of the user when coming up with design ideas and solutions. </a:t>
            </a:r>
            <a:endParaRPr lang="en-US" sz="1200" b="1" dirty="0">
              <a:solidFill>
                <a:srgbClr val="4285F4"/>
              </a:solidFill>
              <a:latin typeface="Open Sans"/>
              <a:ea typeface="Open Sans"/>
              <a:cs typeface="Open Sans"/>
              <a:sym typeface="Open Sans"/>
            </a:endParaRPr>
          </a:p>
        </p:txBody>
      </p:sp>
      <p:sp>
        <p:nvSpPr>
          <p:cNvPr id="425" name="Google Shape;425;p65"/>
          <p:cNvSpPr/>
          <p:nvPr/>
        </p:nvSpPr>
        <p:spPr>
          <a:xfrm>
            <a:off x="4495800" y="1534000"/>
            <a:ext cx="513300" cy="513300"/>
          </a:xfrm>
          <a:prstGeom prst="ellipse">
            <a:avLst/>
          </a:pr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5"/>
          <p:cNvSpPr/>
          <p:nvPr/>
        </p:nvSpPr>
        <p:spPr>
          <a:xfrm>
            <a:off x="679050" y="1660250"/>
            <a:ext cx="234394" cy="260801"/>
          </a:xfrm>
          <a:custGeom>
            <a:avLst/>
            <a:gdLst/>
            <a:ahLst/>
            <a:cxnLst/>
            <a:rect l="l" t="t" r="r" b="b"/>
            <a:pathLst>
              <a:path w="941" h="1045" extrusionOk="0">
                <a:moveTo>
                  <a:pt x="833" y="105"/>
                </a:moveTo>
                <a:lnTo>
                  <a:pt x="616" y="105"/>
                </a:lnTo>
                <a:cubicBezTo>
                  <a:pt x="593" y="45"/>
                  <a:pt x="536" y="0"/>
                  <a:pt x="469" y="0"/>
                </a:cubicBezTo>
                <a:cubicBezTo>
                  <a:pt x="401" y="0"/>
                  <a:pt x="345" y="45"/>
                  <a:pt x="322" y="105"/>
                </a:cubicBezTo>
                <a:lnTo>
                  <a:pt x="105" y="105"/>
                </a:lnTo>
                <a:cubicBezTo>
                  <a:pt x="48" y="105"/>
                  <a:pt x="0" y="153"/>
                  <a:pt x="0" y="209"/>
                </a:cubicBezTo>
                <a:lnTo>
                  <a:pt x="0" y="940"/>
                </a:lnTo>
                <a:cubicBezTo>
                  <a:pt x="0" y="997"/>
                  <a:pt x="48" y="1044"/>
                  <a:pt x="105" y="1044"/>
                </a:cubicBezTo>
                <a:lnTo>
                  <a:pt x="836" y="1044"/>
                </a:lnTo>
                <a:cubicBezTo>
                  <a:pt x="892" y="1044"/>
                  <a:pt x="940" y="997"/>
                  <a:pt x="940" y="940"/>
                </a:cubicBezTo>
                <a:lnTo>
                  <a:pt x="940" y="209"/>
                </a:lnTo>
                <a:cubicBezTo>
                  <a:pt x="937" y="153"/>
                  <a:pt x="889" y="105"/>
                  <a:pt x="833" y="105"/>
                </a:cubicBezTo>
                <a:close/>
                <a:moveTo>
                  <a:pt x="466" y="105"/>
                </a:moveTo>
                <a:cubicBezTo>
                  <a:pt x="494" y="105"/>
                  <a:pt x="520" y="127"/>
                  <a:pt x="520" y="158"/>
                </a:cubicBezTo>
                <a:cubicBezTo>
                  <a:pt x="520" y="187"/>
                  <a:pt x="497" y="212"/>
                  <a:pt x="466" y="212"/>
                </a:cubicBezTo>
                <a:cubicBezTo>
                  <a:pt x="435" y="212"/>
                  <a:pt x="412" y="189"/>
                  <a:pt x="412" y="158"/>
                </a:cubicBezTo>
                <a:cubicBezTo>
                  <a:pt x="415" y="127"/>
                  <a:pt x="438" y="105"/>
                  <a:pt x="466" y="105"/>
                </a:cubicBezTo>
                <a:close/>
                <a:moveTo>
                  <a:pt x="362" y="836"/>
                </a:moveTo>
                <a:lnTo>
                  <a:pt x="153" y="627"/>
                </a:lnTo>
                <a:lnTo>
                  <a:pt x="226" y="553"/>
                </a:lnTo>
                <a:lnTo>
                  <a:pt x="362" y="689"/>
                </a:lnTo>
                <a:lnTo>
                  <a:pt x="706" y="345"/>
                </a:lnTo>
                <a:lnTo>
                  <a:pt x="779" y="418"/>
                </a:lnTo>
                <a:lnTo>
                  <a:pt x="362" y="83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nvGrpSpPr>
          <p:cNvPr id="427" name="Google Shape;427;p65"/>
          <p:cNvGrpSpPr/>
          <p:nvPr/>
        </p:nvGrpSpPr>
        <p:grpSpPr>
          <a:xfrm>
            <a:off x="4605678" y="1676963"/>
            <a:ext cx="293543" cy="227362"/>
            <a:chOff x="420350" y="238125"/>
            <a:chExt cx="6779275" cy="5238750"/>
          </a:xfrm>
        </p:grpSpPr>
        <p:sp>
          <p:nvSpPr>
            <p:cNvPr id="428" name="Google Shape;428;p65"/>
            <p:cNvSpPr/>
            <p:nvPr/>
          </p:nvSpPr>
          <p:spPr>
            <a:xfrm>
              <a:off x="420350" y="238125"/>
              <a:ext cx="6779275" cy="5238750"/>
            </a:xfrm>
            <a:custGeom>
              <a:avLst/>
              <a:gdLst/>
              <a:ahLst/>
              <a:cxnLst/>
              <a:rect l="l" t="t" r="r" b="b"/>
              <a:pathLst>
                <a:path w="271171" h="209550" extrusionOk="0">
                  <a:moveTo>
                    <a:pt x="203423" y="24684"/>
                  </a:moveTo>
                  <a:lnTo>
                    <a:pt x="208928" y="24773"/>
                  </a:lnTo>
                  <a:lnTo>
                    <a:pt x="214433" y="25039"/>
                  </a:lnTo>
                  <a:lnTo>
                    <a:pt x="219938" y="25483"/>
                  </a:lnTo>
                  <a:lnTo>
                    <a:pt x="225443" y="26105"/>
                  </a:lnTo>
                  <a:lnTo>
                    <a:pt x="228107" y="26549"/>
                  </a:lnTo>
                  <a:lnTo>
                    <a:pt x="230859" y="26993"/>
                  </a:lnTo>
                  <a:lnTo>
                    <a:pt x="233523" y="27437"/>
                  </a:lnTo>
                  <a:lnTo>
                    <a:pt x="236187" y="28058"/>
                  </a:lnTo>
                  <a:lnTo>
                    <a:pt x="238762" y="28680"/>
                  </a:lnTo>
                  <a:lnTo>
                    <a:pt x="241426" y="29301"/>
                  </a:lnTo>
                  <a:lnTo>
                    <a:pt x="244001" y="30012"/>
                  </a:lnTo>
                  <a:lnTo>
                    <a:pt x="246576" y="30811"/>
                  </a:lnTo>
                  <a:lnTo>
                    <a:pt x="246576" y="172612"/>
                  </a:lnTo>
                  <a:lnTo>
                    <a:pt x="244001" y="171813"/>
                  </a:lnTo>
                  <a:lnTo>
                    <a:pt x="241426" y="171103"/>
                  </a:lnTo>
                  <a:lnTo>
                    <a:pt x="238762" y="170393"/>
                  </a:lnTo>
                  <a:lnTo>
                    <a:pt x="236187" y="169771"/>
                  </a:lnTo>
                  <a:lnTo>
                    <a:pt x="233523" y="169238"/>
                  </a:lnTo>
                  <a:lnTo>
                    <a:pt x="230859" y="168706"/>
                  </a:lnTo>
                  <a:lnTo>
                    <a:pt x="228107" y="168262"/>
                  </a:lnTo>
                  <a:lnTo>
                    <a:pt x="225443" y="167906"/>
                  </a:lnTo>
                  <a:lnTo>
                    <a:pt x="219938" y="167196"/>
                  </a:lnTo>
                  <a:lnTo>
                    <a:pt x="214433" y="166752"/>
                  </a:lnTo>
                  <a:lnTo>
                    <a:pt x="208928" y="166486"/>
                  </a:lnTo>
                  <a:lnTo>
                    <a:pt x="203423" y="166397"/>
                  </a:lnTo>
                  <a:lnTo>
                    <a:pt x="199338" y="166486"/>
                  </a:lnTo>
                  <a:lnTo>
                    <a:pt x="195165" y="166752"/>
                  </a:lnTo>
                  <a:lnTo>
                    <a:pt x="190814" y="167196"/>
                  </a:lnTo>
                  <a:lnTo>
                    <a:pt x="186286" y="167818"/>
                  </a:lnTo>
                  <a:lnTo>
                    <a:pt x="181757" y="168617"/>
                  </a:lnTo>
                  <a:lnTo>
                    <a:pt x="177140" y="169505"/>
                  </a:lnTo>
                  <a:lnTo>
                    <a:pt x="172523" y="170570"/>
                  </a:lnTo>
                  <a:lnTo>
                    <a:pt x="167906" y="171724"/>
                  </a:lnTo>
                  <a:lnTo>
                    <a:pt x="163289" y="173056"/>
                  </a:lnTo>
                  <a:lnTo>
                    <a:pt x="158849" y="174477"/>
                  </a:lnTo>
                  <a:lnTo>
                    <a:pt x="154498" y="175986"/>
                  </a:lnTo>
                  <a:lnTo>
                    <a:pt x="150236" y="177585"/>
                  </a:lnTo>
                  <a:lnTo>
                    <a:pt x="146241" y="179272"/>
                  </a:lnTo>
                  <a:lnTo>
                    <a:pt x="142422" y="181136"/>
                  </a:lnTo>
                  <a:lnTo>
                    <a:pt x="138871" y="183001"/>
                  </a:lnTo>
                  <a:lnTo>
                    <a:pt x="135586" y="184866"/>
                  </a:lnTo>
                  <a:lnTo>
                    <a:pt x="135586" y="43153"/>
                  </a:lnTo>
                  <a:lnTo>
                    <a:pt x="138871" y="41200"/>
                  </a:lnTo>
                  <a:lnTo>
                    <a:pt x="142422" y="39335"/>
                  </a:lnTo>
                  <a:lnTo>
                    <a:pt x="146241" y="37559"/>
                  </a:lnTo>
                  <a:lnTo>
                    <a:pt x="150236" y="35783"/>
                  </a:lnTo>
                  <a:lnTo>
                    <a:pt x="154498" y="34185"/>
                  </a:lnTo>
                  <a:lnTo>
                    <a:pt x="158849" y="32676"/>
                  </a:lnTo>
                  <a:lnTo>
                    <a:pt x="163289" y="31255"/>
                  </a:lnTo>
                  <a:lnTo>
                    <a:pt x="167906" y="29923"/>
                  </a:lnTo>
                  <a:lnTo>
                    <a:pt x="172523" y="28769"/>
                  </a:lnTo>
                  <a:lnTo>
                    <a:pt x="177140" y="27703"/>
                  </a:lnTo>
                  <a:lnTo>
                    <a:pt x="181757" y="26815"/>
                  </a:lnTo>
                  <a:lnTo>
                    <a:pt x="186286" y="26016"/>
                  </a:lnTo>
                  <a:lnTo>
                    <a:pt x="190814" y="25483"/>
                  </a:lnTo>
                  <a:lnTo>
                    <a:pt x="195165" y="25039"/>
                  </a:lnTo>
                  <a:lnTo>
                    <a:pt x="199338" y="24773"/>
                  </a:lnTo>
                  <a:lnTo>
                    <a:pt x="203423" y="24684"/>
                  </a:lnTo>
                  <a:close/>
                  <a:moveTo>
                    <a:pt x="67748" y="0"/>
                  </a:moveTo>
                  <a:lnTo>
                    <a:pt x="63220" y="89"/>
                  </a:lnTo>
                  <a:lnTo>
                    <a:pt x="58692" y="266"/>
                  </a:lnTo>
                  <a:lnTo>
                    <a:pt x="54163" y="533"/>
                  </a:lnTo>
                  <a:lnTo>
                    <a:pt x="49546" y="977"/>
                  </a:lnTo>
                  <a:lnTo>
                    <a:pt x="45018" y="1509"/>
                  </a:lnTo>
                  <a:lnTo>
                    <a:pt x="40489" y="2220"/>
                  </a:lnTo>
                  <a:lnTo>
                    <a:pt x="35961" y="3108"/>
                  </a:lnTo>
                  <a:lnTo>
                    <a:pt x="31610" y="4173"/>
                  </a:lnTo>
                  <a:lnTo>
                    <a:pt x="27259" y="5328"/>
                  </a:lnTo>
                  <a:lnTo>
                    <a:pt x="22908" y="6659"/>
                  </a:lnTo>
                  <a:lnTo>
                    <a:pt x="18824" y="8169"/>
                  </a:lnTo>
                  <a:lnTo>
                    <a:pt x="16782" y="8968"/>
                  </a:lnTo>
                  <a:lnTo>
                    <a:pt x="14739" y="9856"/>
                  </a:lnTo>
                  <a:lnTo>
                    <a:pt x="12786" y="10744"/>
                  </a:lnTo>
                  <a:lnTo>
                    <a:pt x="10833" y="11721"/>
                  </a:lnTo>
                  <a:lnTo>
                    <a:pt x="8879" y="12697"/>
                  </a:lnTo>
                  <a:lnTo>
                    <a:pt x="7015" y="13763"/>
                  </a:lnTo>
                  <a:lnTo>
                    <a:pt x="5239" y="14917"/>
                  </a:lnTo>
                  <a:lnTo>
                    <a:pt x="3463" y="16071"/>
                  </a:lnTo>
                  <a:lnTo>
                    <a:pt x="1687" y="17226"/>
                  </a:lnTo>
                  <a:lnTo>
                    <a:pt x="0" y="18469"/>
                  </a:lnTo>
                  <a:lnTo>
                    <a:pt x="0" y="199073"/>
                  </a:lnTo>
                  <a:lnTo>
                    <a:pt x="0" y="199694"/>
                  </a:lnTo>
                  <a:lnTo>
                    <a:pt x="89" y="200227"/>
                  </a:lnTo>
                  <a:lnTo>
                    <a:pt x="266" y="200760"/>
                  </a:lnTo>
                  <a:lnTo>
                    <a:pt x="533" y="201381"/>
                  </a:lnTo>
                  <a:lnTo>
                    <a:pt x="799" y="201914"/>
                  </a:lnTo>
                  <a:lnTo>
                    <a:pt x="1154" y="202358"/>
                  </a:lnTo>
                  <a:lnTo>
                    <a:pt x="1865" y="203335"/>
                  </a:lnTo>
                  <a:lnTo>
                    <a:pt x="2841" y="204134"/>
                  </a:lnTo>
                  <a:lnTo>
                    <a:pt x="3374" y="204400"/>
                  </a:lnTo>
                  <a:lnTo>
                    <a:pt x="3907" y="204755"/>
                  </a:lnTo>
                  <a:lnTo>
                    <a:pt x="4440" y="204933"/>
                  </a:lnTo>
                  <a:lnTo>
                    <a:pt x="4972" y="205110"/>
                  </a:lnTo>
                  <a:lnTo>
                    <a:pt x="5594" y="205199"/>
                  </a:lnTo>
                  <a:lnTo>
                    <a:pt x="6127" y="205288"/>
                  </a:lnTo>
                  <a:lnTo>
                    <a:pt x="6571" y="205199"/>
                  </a:lnTo>
                  <a:lnTo>
                    <a:pt x="7015" y="205110"/>
                  </a:lnTo>
                  <a:lnTo>
                    <a:pt x="7725" y="204933"/>
                  </a:lnTo>
                  <a:lnTo>
                    <a:pt x="8435" y="204755"/>
                  </a:lnTo>
                  <a:lnTo>
                    <a:pt x="8790" y="204666"/>
                  </a:lnTo>
                  <a:lnTo>
                    <a:pt x="9234" y="204666"/>
                  </a:lnTo>
                  <a:lnTo>
                    <a:pt x="12431" y="203157"/>
                  </a:lnTo>
                  <a:lnTo>
                    <a:pt x="15805" y="201736"/>
                  </a:lnTo>
                  <a:lnTo>
                    <a:pt x="19268" y="200404"/>
                  </a:lnTo>
                  <a:lnTo>
                    <a:pt x="22908" y="199161"/>
                  </a:lnTo>
                  <a:lnTo>
                    <a:pt x="26549" y="197918"/>
                  </a:lnTo>
                  <a:lnTo>
                    <a:pt x="30367" y="196853"/>
                  </a:lnTo>
                  <a:lnTo>
                    <a:pt x="34185" y="195787"/>
                  </a:lnTo>
                  <a:lnTo>
                    <a:pt x="38003" y="194810"/>
                  </a:lnTo>
                  <a:lnTo>
                    <a:pt x="41910" y="194011"/>
                  </a:lnTo>
                  <a:lnTo>
                    <a:pt x="45817" y="193212"/>
                  </a:lnTo>
                  <a:lnTo>
                    <a:pt x="49635" y="192591"/>
                  </a:lnTo>
                  <a:lnTo>
                    <a:pt x="53453" y="192058"/>
                  </a:lnTo>
                  <a:lnTo>
                    <a:pt x="57182" y="191614"/>
                  </a:lnTo>
                  <a:lnTo>
                    <a:pt x="60823" y="191348"/>
                  </a:lnTo>
                  <a:lnTo>
                    <a:pt x="64374" y="191170"/>
                  </a:lnTo>
                  <a:lnTo>
                    <a:pt x="67748" y="191081"/>
                  </a:lnTo>
                  <a:lnTo>
                    <a:pt x="72277" y="191170"/>
                  </a:lnTo>
                  <a:lnTo>
                    <a:pt x="76894" y="191348"/>
                  </a:lnTo>
                  <a:lnTo>
                    <a:pt x="81422" y="191614"/>
                  </a:lnTo>
                  <a:lnTo>
                    <a:pt x="86040" y="192058"/>
                  </a:lnTo>
                  <a:lnTo>
                    <a:pt x="90568" y="192591"/>
                  </a:lnTo>
                  <a:lnTo>
                    <a:pt x="95096" y="193390"/>
                  </a:lnTo>
                  <a:lnTo>
                    <a:pt x="99536" y="194189"/>
                  </a:lnTo>
                  <a:lnTo>
                    <a:pt x="103976" y="195254"/>
                  </a:lnTo>
                  <a:lnTo>
                    <a:pt x="108326" y="196409"/>
                  </a:lnTo>
                  <a:lnTo>
                    <a:pt x="112588" y="197741"/>
                  </a:lnTo>
                  <a:lnTo>
                    <a:pt x="116762" y="199250"/>
                  </a:lnTo>
                  <a:lnTo>
                    <a:pt x="118804" y="200049"/>
                  </a:lnTo>
                  <a:lnTo>
                    <a:pt x="120846" y="200937"/>
                  </a:lnTo>
                  <a:lnTo>
                    <a:pt x="122799" y="201825"/>
                  </a:lnTo>
                  <a:lnTo>
                    <a:pt x="124753" y="202802"/>
                  </a:lnTo>
                  <a:lnTo>
                    <a:pt x="126618" y="203867"/>
                  </a:lnTo>
                  <a:lnTo>
                    <a:pt x="128482" y="204844"/>
                  </a:lnTo>
                  <a:lnTo>
                    <a:pt x="130347" y="205998"/>
                  </a:lnTo>
                  <a:lnTo>
                    <a:pt x="132123" y="207153"/>
                  </a:lnTo>
                  <a:lnTo>
                    <a:pt x="133898" y="208307"/>
                  </a:lnTo>
                  <a:lnTo>
                    <a:pt x="135586" y="209550"/>
                  </a:lnTo>
                  <a:lnTo>
                    <a:pt x="138871" y="207597"/>
                  </a:lnTo>
                  <a:lnTo>
                    <a:pt x="142422" y="205732"/>
                  </a:lnTo>
                  <a:lnTo>
                    <a:pt x="146241" y="203956"/>
                  </a:lnTo>
                  <a:lnTo>
                    <a:pt x="150236" y="202269"/>
                  </a:lnTo>
                  <a:lnTo>
                    <a:pt x="154498" y="200671"/>
                  </a:lnTo>
                  <a:lnTo>
                    <a:pt x="158849" y="199073"/>
                  </a:lnTo>
                  <a:lnTo>
                    <a:pt x="163289" y="197652"/>
                  </a:lnTo>
                  <a:lnTo>
                    <a:pt x="167906" y="196409"/>
                  </a:lnTo>
                  <a:lnTo>
                    <a:pt x="172523" y="195166"/>
                  </a:lnTo>
                  <a:lnTo>
                    <a:pt x="177140" y="194189"/>
                  </a:lnTo>
                  <a:lnTo>
                    <a:pt x="181757" y="193212"/>
                  </a:lnTo>
                  <a:lnTo>
                    <a:pt x="186286" y="192502"/>
                  </a:lnTo>
                  <a:lnTo>
                    <a:pt x="190814" y="191880"/>
                  </a:lnTo>
                  <a:lnTo>
                    <a:pt x="195165" y="191436"/>
                  </a:lnTo>
                  <a:lnTo>
                    <a:pt x="199338" y="191170"/>
                  </a:lnTo>
                  <a:lnTo>
                    <a:pt x="203423" y="191081"/>
                  </a:lnTo>
                  <a:lnTo>
                    <a:pt x="207241" y="191081"/>
                  </a:lnTo>
                  <a:lnTo>
                    <a:pt x="211059" y="191259"/>
                  </a:lnTo>
                  <a:lnTo>
                    <a:pt x="214877" y="191436"/>
                  </a:lnTo>
                  <a:lnTo>
                    <a:pt x="218695" y="191792"/>
                  </a:lnTo>
                  <a:lnTo>
                    <a:pt x="222513" y="192235"/>
                  </a:lnTo>
                  <a:lnTo>
                    <a:pt x="226331" y="192768"/>
                  </a:lnTo>
                  <a:lnTo>
                    <a:pt x="230060" y="193390"/>
                  </a:lnTo>
                  <a:lnTo>
                    <a:pt x="233790" y="194100"/>
                  </a:lnTo>
                  <a:lnTo>
                    <a:pt x="237519" y="194899"/>
                  </a:lnTo>
                  <a:lnTo>
                    <a:pt x="241159" y="195876"/>
                  </a:lnTo>
                  <a:lnTo>
                    <a:pt x="244800" y="196941"/>
                  </a:lnTo>
                  <a:lnTo>
                    <a:pt x="248351" y="198096"/>
                  </a:lnTo>
                  <a:lnTo>
                    <a:pt x="251903" y="199428"/>
                  </a:lnTo>
                  <a:lnTo>
                    <a:pt x="255277" y="200848"/>
                  </a:lnTo>
                  <a:lnTo>
                    <a:pt x="258651" y="202358"/>
                  </a:lnTo>
                  <a:lnTo>
                    <a:pt x="261937" y="204045"/>
                  </a:lnTo>
                  <a:lnTo>
                    <a:pt x="262736" y="204400"/>
                  </a:lnTo>
                  <a:lnTo>
                    <a:pt x="263446" y="204578"/>
                  </a:lnTo>
                  <a:lnTo>
                    <a:pt x="264156" y="204666"/>
                  </a:lnTo>
                  <a:lnTo>
                    <a:pt x="265044" y="204666"/>
                  </a:lnTo>
                  <a:lnTo>
                    <a:pt x="265577" y="204578"/>
                  </a:lnTo>
                  <a:lnTo>
                    <a:pt x="266199" y="204489"/>
                  </a:lnTo>
                  <a:lnTo>
                    <a:pt x="266731" y="204311"/>
                  </a:lnTo>
                  <a:lnTo>
                    <a:pt x="267264" y="204134"/>
                  </a:lnTo>
                  <a:lnTo>
                    <a:pt x="267797" y="203867"/>
                  </a:lnTo>
                  <a:lnTo>
                    <a:pt x="268330" y="203512"/>
                  </a:lnTo>
                  <a:lnTo>
                    <a:pt x="269306" y="202713"/>
                  </a:lnTo>
                  <a:lnTo>
                    <a:pt x="270017" y="201736"/>
                  </a:lnTo>
                  <a:lnTo>
                    <a:pt x="270372" y="201292"/>
                  </a:lnTo>
                  <a:lnTo>
                    <a:pt x="270638" y="200760"/>
                  </a:lnTo>
                  <a:lnTo>
                    <a:pt x="270905" y="200138"/>
                  </a:lnTo>
                  <a:lnTo>
                    <a:pt x="271082" y="199605"/>
                  </a:lnTo>
                  <a:lnTo>
                    <a:pt x="271171" y="199073"/>
                  </a:lnTo>
                  <a:lnTo>
                    <a:pt x="271171" y="198451"/>
                  </a:lnTo>
                  <a:lnTo>
                    <a:pt x="271171" y="18469"/>
                  </a:lnTo>
                  <a:lnTo>
                    <a:pt x="268418" y="16515"/>
                  </a:lnTo>
                  <a:lnTo>
                    <a:pt x="265488" y="14651"/>
                  </a:lnTo>
                  <a:lnTo>
                    <a:pt x="262558" y="12964"/>
                  </a:lnTo>
                  <a:lnTo>
                    <a:pt x="259539" y="11365"/>
                  </a:lnTo>
                  <a:lnTo>
                    <a:pt x="256432" y="9945"/>
                  </a:lnTo>
                  <a:lnTo>
                    <a:pt x="253235" y="8613"/>
                  </a:lnTo>
                  <a:lnTo>
                    <a:pt x="249950" y="7370"/>
                  </a:lnTo>
                  <a:lnTo>
                    <a:pt x="246576" y="6127"/>
                  </a:lnTo>
                  <a:lnTo>
                    <a:pt x="243912" y="5328"/>
                  </a:lnTo>
                  <a:lnTo>
                    <a:pt x="241337" y="4617"/>
                  </a:lnTo>
                  <a:lnTo>
                    <a:pt x="238673" y="3996"/>
                  </a:lnTo>
                  <a:lnTo>
                    <a:pt x="236009" y="3374"/>
                  </a:lnTo>
                  <a:lnTo>
                    <a:pt x="233346" y="2841"/>
                  </a:lnTo>
                  <a:lnTo>
                    <a:pt x="230682" y="2309"/>
                  </a:lnTo>
                  <a:lnTo>
                    <a:pt x="225266" y="1421"/>
                  </a:lnTo>
                  <a:lnTo>
                    <a:pt x="219760" y="799"/>
                  </a:lnTo>
                  <a:lnTo>
                    <a:pt x="214255" y="355"/>
                  </a:lnTo>
                  <a:lnTo>
                    <a:pt x="208839" y="89"/>
                  </a:lnTo>
                  <a:lnTo>
                    <a:pt x="203423" y="0"/>
                  </a:lnTo>
                  <a:lnTo>
                    <a:pt x="198894" y="89"/>
                  </a:lnTo>
                  <a:lnTo>
                    <a:pt x="194277" y="266"/>
                  </a:lnTo>
                  <a:lnTo>
                    <a:pt x="189749" y="533"/>
                  </a:lnTo>
                  <a:lnTo>
                    <a:pt x="185131" y="977"/>
                  </a:lnTo>
                  <a:lnTo>
                    <a:pt x="180603" y="1509"/>
                  </a:lnTo>
                  <a:lnTo>
                    <a:pt x="176075" y="2220"/>
                  </a:lnTo>
                  <a:lnTo>
                    <a:pt x="171635" y="3108"/>
                  </a:lnTo>
                  <a:lnTo>
                    <a:pt x="167195" y="4173"/>
                  </a:lnTo>
                  <a:lnTo>
                    <a:pt x="162845" y="5328"/>
                  </a:lnTo>
                  <a:lnTo>
                    <a:pt x="158583" y="6659"/>
                  </a:lnTo>
                  <a:lnTo>
                    <a:pt x="154409" y="8169"/>
                  </a:lnTo>
                  <a:lnTo>
                    <a:pt x="152367" y="8968"/>
                  </a:lnTo>
                  <a:lnTo>
                    <a:pt x="150325" y="9856"/>
                  </a:lnTo>
                  <a:lnTo>
                    <a:pt x="148372" y="10744"/>
                  </a:lnTo>
                  <a:lnTo>
                    <a:pt x="146418" y="11721"/>
                  </a:lnTo>
                  <a:lnTo>
                    <a:pt x="144554" y="12697"/>
                  </a:lnTo>
                  <a:lnTo>
                    <a:pt x="142689" y="13763"/>
                  </a:lnTo>
                  <a:lnTo>
                    <a:pt x="140824" y="14917"/>
                  </a:lnTo>
                  <a:lnTo>
                    <a:pt x="139048" y="16071"/>
                  </a:lnTo>
                  <a:lnTo>
                    <a:pt x="137273" y="17226"/>
                  </a:lnTo>
                  <a:lnTo>
                    <a:pt x="135586" y="18469"/>
                  </a:lnTo>
                  <a:lnTo>
                    <a:pt x="133898" y="17226"/>
                  </a:lnTo>
                  <a:lnTo>
                    <a:pt x="132123" y="16071"/>
                  </a:lnTo>
                  <a:lnTo>
                    <a:pt x="130347" y="14917"/>
                  </a:lnTo>
                  <a:lnTo>
                    <a:pt x="128482" y="13763"/>
                  </a:lnTo>
                  <a:lnTo>
                    <a:pt x="126618" y="12697"/>
                  </a:lnTo>
                  <a:lnTo>
                    <a:pt x="124753" y="11721"/>
                  </a:lnTo>
                  <a:lnTo>
                    <a:pt x="122799" y="10744"/>
                  </a:lnTo>
                  <a:lnTo>
                    <a:pt x="120846" y="9856"/>
                  </a:lnTo>
                  <a:lnTo>
                    <a:pt x="118804" y="8968"/>
                  </a:lnTo>
                  <a:lnTo>
                    <a:pt x="116762" y="8169"/>
                  </a:lnTo>
                  <a:lnTo>
                    <a:pt x="112588" y="6659"/>
                  </a:lnTo>
                  <a:lnTo>
                    <a:pt x="108326" y="5328"/>
                  </a:lnTo>
                  <a:lnTo>
                    <a:pt x="103976" y="4173"/>
                  </a:lnTo>
                  <a:lnTo>
                    <a:pt x="99536" y="3108"/>
                  </a:lnTo>
                  <a:lnTo>
                    <a:pt x="95096" y="2220"/>
                  </a:lnTo>
                  <a:lnTo>
                    <a:pt x="90568" y="1509"/>
                  </a:lnTo>
                  <a:lnTo>
                    <a:pt x="86040" y="977"/>
                  </a:lnTo>
                  <a:lnTo>
                    <a:pt x="81422" y="533"/>
                  </a:lnTo>
                  <a:lnTo>
                    <a:pt x="76894" y="266"/>
                  </a:lnTo>
                  <a:lnTo>
                    <a:pt x="72277" y="89"/>
                  </a:lnTo>
                  <a:lnTo>
                    <a:pt x="677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5"/>
            <p:cNvSpPr/>
            <p:nvPr/>
          </p:nvSpPr>
          <p:spPr>
            <a:xfrm>
              <a:off x="4118525" y="1625500"/>
              <a:ext cx="2157675" cy="765850"/>
            </a:xfrm>
            <a:custGeom>
              <a:avLst/>
              <a:gdLst/>
              <a:ahLst/>
              <a:cxnLst/>
              <a:rect l="l" t="t" r="r" b="b"/>
              <a:pathLst>
                <a:path w="86307" h="30634" extrusionOk="0">
                  <a:moveTo>
                    <a:pt x="51589" y="0"/>
                  </a:moveTo>
                  <a:lnTo>
                    <a:pt x="47682" y="178"/>
                  </a:lnTo>
                  <a:lnTo>
                    <a:pt x="43864" y="355"/>
                  </a:lnTo>
                  <a:lnTo>
                    <a:pt x="40135" y="622"/>
                  </a:lnTo>
                  <a:lnTo>
                    <a:pt x="36405" y="977"/>
                  </a:lnTo>
                  <a:lnTo>
                    <a:pt x="32765" y="1421"/>
                  </a:lnTo>
                  <a:lnTo>
                    <a:pt x="29213" y="1954"/>
                  </a:lnTo>
                  <a:lnTo>
                    <a:pt x="25662" y="2575"/>
                  </a:lnTo>
                  <a:lnTo>
                    <a:pt x="22199" y="3286"/>
                  </a:lnTo>
                  <a:lnTo>
                    <a:pt x="18825" y="3996"/>
                  </a:lnTo>
                  <a:lnTo>
                    <a:pt x="15539" y="4884"/>
                  </a:lnTo>
                  <a:lnTo>
                    <a:pt x="12254" y="5772"/>
                  </a:lnTo>
                  <a:lnTo>
                    <a:pt x="9057" y="6748"/>
                  </a:lnTo>
                  <a:lnTo>
                    <a:pt x="5950" y="7814"/>
                  </a:lnTo>
                  <a:lnTo>
                    <a:pt x="2931" y="8968"/>
                  </a:lnTo>
                  <a:lnTo>
                    <a:pt x="1" y="10211"/>
                  </a:lnTo>
                  <a:lnTo>
                    <a:pt x="1" y="30634"/>
                  </a:lnTo>
                  <a:lnTo>
                    <a:pt x="2664" y="29213"/>
                  </a:lnTo>
                  <a:lnTo>
                    <a:pt x="5417" y="27881"/>
                  </a:lnTo>
                  <a:lnTo>
                    <a:pt x="8347" y="26638"/>
                  </a:lnTo>
                  <a:lnTo>
                    <a:pt x="11455" y="25395"/>
                  </a:lnTo>
                  <a:lnTo>
                    <a:pt x="14563" y="24329"/>
                  </a:lnTo>
                  <a:lnTo>
                    <a:pt x="17848" y="23353"/>
                  </a:lnTo>
                  <a:lnTo>
                    <a:pt x="21133" y="22465"/>
                  </a:lnTo>
                  <a:lnTo>
                    <a:pt x="24596" y="21577"/>
                  </a:lnTo>
                  <a:lnTo>
                    <a:pt x="28148" y="20866"/>
                  </a:lnTo>
                  <a:lnTo>
                    <a:pt x="31788" y="20245"/>
                  </a:lnTo>
                  <a:lnTo>
                    <a:pt x="35606" y="19712"/>
                  </a:lnTo>
                  <a:lnTo>
                    <a:pt x="39424" y="19268"/>
                  </a:lnTo>
                  <a:lnTo>
                    <a:pt x="43331" y="18913"/>
                  </a:lnTo>
                  <a:lnTo>
                    <a:pt x="47238" y="18647"/>
                  </a:lnTo>
                  <a:lnTo>
                    <a:pt x="51322" y="18469"/>
                  </a:lnTo>
                  <a:lnTo>
                    <a:pt x="59491" y="18469"/>
                  </a:lnTo>
                  <a:lnTo>
                    <a:pt x="63487" y="18647"/>
                  </a:lnTo>
                  <a:lnTo>
                    <a:pt x="67483" y="18913"/>
                  </a:lnTo>
                  <a:lnTo>
                    <a:pt x="71389" y="19268"/>
                  </a:lnTo>
                  <a:lnTo>
                    <a:pt x="75207" y="19712"/>
                  </a:lnTo>
                  <a:lnTo>
                    <a:pt x="79026" y="20245"/>
                  </a:lnTo>
                  <a:lnTo>
                    <a:pt x="82666" y="20955"/>
                  </a:lnTo>
                  <a:lnTo>
                    <a:pt x="86307" y="21666"/>
                  </a:lnTo>
                  <a:lnTo>
                    <a:pt x="86307" y="2930"/>
                  </a:lnTo>
                  <a:lnTo>
                    <a:pt x="82577" y="2309"/>
                  </a:lnTo>
                  <a:lnTo>
                    <a:pt x="78848" y="1687"/>
                  </a:lnTo>
                  <a:lnTo>
                    <a:pt x="75030" y="1155"/>
                  </a:lnTo>
                  <a:lnTo>
                    <a:pt x="71212" y="711"/>
                  </a:lnTo>
                  <a:lnTo>
                    <a:pt x="67305" y="444"/>
                  </a:lnTo>
                  <a:lnTo>
                    <a:pt x="63398" y="178"/>
                  </a:lnTo>
                  <a:lnTo>
                    <a:pt x="594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5"/>
            <p:cNvSpPr/>
            <p:nvPr/>
          </p:nvSpPr>
          <p:spPr>
            <a:xfrm>
              <a:off x="4118525" y="2444600"/>
              <a:ext cx="2157675" cy="768075"/>
            </a:xfrm>
            <a:custGeom>
              <a:avLst/>
              <a:gdLst/>
              <a:ahLst/>
              <a:cxnLst/>
              <a:rect l="l" t="t" r="r" b="b"/>
              <a:pathLst>
                <a:path w="86307" h="30723" extrusionOk="0">
                  <a:moveTo>
                    <a:pt x="51589" y="1"/>
                  </a:moveTo>
                  <a:lnTo>
                    <a:pt x="47682" y="178"/>
                  </a:lnTo>
                  <a:lnTo>
                    <a:pt x="43864" y="356"/>
                  </a:lnTo>
                  <a:lnTo>
                    <a:pt x="40135" y="711"/>
                  </a:lnTo>
                  <a:lnTo>
                    <a:pt x="36405" y="1066"/>
                  </a:lnTo>
                  <a:lnTo>
                    <a:pt x="32765" y="1510"/>
                  </a:lnTo>
                  <a:lnTo>
                    <a:pt x="29213" y="2043"/>
                  </a:lnTo>
                  <a:lnTo>
                    <a:pt x="25662" y="2664"/>
                  </a:lnTo>
                  <a:lnTo>
                    <a:pt x="22199" y="3375"/>
                  </a:lnTo>
                  <a:lnTo>
                    <a:pt x="18825" y="4085"/>
                  </a:lnTo>
                  <a:lnTo>
                    <a:pt x="15539" y="4973"/>
                  </a:lnTo>
                  <a:lnTo>
                    <a:pt x="12254" y="5861"/>
                  </a:lnTo>
                  <a:lnTo>
                    <a:pt x="9057" y="6838"/>
                  </a:lnTo>
                  <a:lnTo>
                    <a:pt x="5950" y="7903"/>
                  </a:lnTo>
                  <a:lnTo>
                    <a:pt x="2931" y="9057"/>
                  </a:lnTo>
                  <a:lnTo>
                    <a:pt x="1" y="10212"/>
                  </a:lnTo>
                  <a:lnTo>
                    <a:pt x="1" y="30723"/>
                  </a:lnTo>
                  <a:lnTo>
                    <a:pt x="2664" y="29213"/>
                  </a:lnTo>
                  <a:lnTo>
                    <a:pt x="5417" y="27881"/>
                  </a:lnTo>
                  <a:lnTo>
                    <a:pt x="8347" y="26638"/>
                  </a:lnTo>
                  <a:lnTo>
                    <a:pt x="11455" y="25484"/>
                  </a:lnTo>
                  <a:lnTo>
                    <a:pt x="14563" y="24330"/>
                  </a:lnTo>
                  <a:lnTo>
                    <a:pt x="17848" y="23353"/>
                  </a:lnTo>
                  <a:lnTo>
                    <a:pt x="21133" y="22465"/>
                  </a:lnTo>
                  <a:lnTo>
                    <a:pt x="24596" y="21666"/>
                  </a:lnTo>
                  <a:lnTo>
                    <a:pt x="28148" y="20867"/>
                  </a:lnTo>
                  <a:lnTo>
                    <a:pt x="31788" y="20245"/>
                  </a:lnTo>
                  <a:lnTo>
                    <a:pt x="35606" y="19713"/>
                  </a:lnTo>
                  <a:lnTo>
                    <a:pt x="39424" y="19269"/>
                  </a:lnTo>
                  <a:lnTo>
                    <a:pt x="43331" y="18913"/>
                  </a:lnTo>
                  <a:lnTo>
                    <a:pt x="47238" y="18647"/>
                  </a:lnTo>
                  <a:lnTo>
                    <a:pt x="51322" y="18558"/>
                  </a:lnTo>
                  <a:lnTo>
                    <a:pt x="55496" y="18469"/>
                  </a:lnTo>
                  <a:lnTo>
                    <a:pt x="59491" y="18558"/>
                  </a:lnTo>
                  <a:lnTo>
                    <a:pt x="63487" y="18736"/>
                  </a:lnTo>
                  <a:lnTo>
                    <a:pt x="67483" y="18913"/>
                  </a:lnTo>
                  <a:lnTo>
                    <a:pt x="71389" y="19269"/>
                  </a:lnTo>
                  <a:lnTo>
                    <a:pt x="75207" y="19801"/>
                  </a:lnTo>
                  <a:lnTo>
                    <a:pt x="79026" y="20334"/>
                  </a:lnTo>
                  <a:lnTo>
                    <a:pt x="82666" y="20956"/>
                  </a:lnTo>
                  <a:lnTo>
                    <a:pt x="86307" y="21666"/>
                  </a:lnTo>
                  <a:lnTo>
                    <a:pt x="86307" y="2931"/>
                  </a:lnTo>
                  <a:lnTo>
                    <a:pt x="82577" y="2309"/>
                  </a:lnTo>
                  <a:lnTo>
                    <a:pt x="78848" y="1688"/>
                  </a:lnTo>
                  <a:lnTo>
                    <a:pt x="75030" y="1244"/>
                  </a:lnTo>
                  <a:lnTo>
                    <a:pt x="71212" y="800"/>
                  </a:lnTo>
                  <a:lnTo>
                    <a:pt x="67305" y="445"/>
                  </a:lnTo>
                  <a:lnTo>
                    <a:pt x="63398" y="178"/>
                  </a:lnTo>
                  <a:lnTo>
                    <a:pt x="59403" y="89"/>
                  </a:lnTo>
                  <a:lnTo>
                    <a:pt x="554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5"/>
            <p:cNvSpPr/>
            <p:nvPr/>
          </p:nvSpPr>
          <p:spPr>
            <a:xfrm>
              <a:off x="4118525" y="3268150"/>
              <a:ext cx="2157675" cy="765850"/>
            </a:xfrm>
            <a:custGeom>
              <a:avLst/>
              <a:gdLst/>
              <a:ahLst/>
              <a:cxnLst/>
              <a:rect l="l" t="t" r="r" b="b"/>
              <a:pathLst>
                <a:path w="86307" h="30634" extrusionOk="0">
                  <a:moveTo>
                    <a:pt x="51589" y="1"/>
                  </a:moveTo>
                  <a:lnTo>
                    <a:pt x="47682" y="178"/>
                  </a:lnTo>
                  <a:lnTo>
                    <a:pt x="43864" y="356"/>
                  </a:lnTo>
                  <a:lnTo>
                    <a:pt x="40135" y="622"/>
                  </a:lnTo>
                  <a:lnTo>
                    <a:pt x="36405" y="977"/>
                  </a:lnTo>
                  <a:lnTo>
                    <a:pt x="32765" y="1421"/>
                  </a:lnTo>
                  <a:lnTo>
                    <a:pt x="29213" y="1954"/>
                  </a:lnTo>
                  <a:lnTo>
                    <a:pt x="25662" y="2576"/>
                  </a:lnTo>
                  <a:lnTo>
                    <a:pt x="22199" y="3286"/>
                  </a:lnTo>
                  <a:lnTo>
                    <a:pt x="18825" y="3996"/>
                  </a:lnTo>
                  <a:lnTo>
                    <a:pt x="15539" y="4884"/>
                  </a:lnTo>
                  <a:lnTo>
                    <a:pt x="12254" y="5772"/>
                  </a:lnTo>
                  <a:lnTo>
                    <a:pt x="9057" y="6749"/>
                  </a:lnTo>
                  <a:lnTo>
                    <a:pt x="5950" y="7814"/>
                  </a:lnTo>
                  <a:lnTo>
                    <a:pt x="2931" y="8969"/>
                  </a:lnTo>
                  <a:lnTo>
                    <a:pt x="1" y="10212"/>
                  </a:lnTo>
                  <a:lnTo>
                    <a:pt x="1" y="30634"/>
                  </a:lnTo>
                  <a:lnTo>
                    <a:pt x="2664" y="29213"/>
                  </a:lnTo>
                  <a:lnTo>
                    <a:pt x="5417" y="27881"/>
                  </a:lnTo>
                  <a:lnTo>
                    <a:pt x="8347" y="26638"/>
                  </a:lnTo>
                  <a:lnTo>
                    <a:pt x="11455" y="25395"/>
                  </a:lnTo>
                  <a:lnTo>
                    <a:pt x="14563" y="24330"/>
                  </a:lnTo>
                  <a:lnTo>
                    <a:pt x="17848" y="23353"/>
                  </a:lnTo>
                  <a:lnTo>
                    <a:pt x="21133" y="22465"/>
                  </a:lnTo>
                  <a:lnTo>
                    <a:pt x="24596" y="21577"/>
                  </a:lnTo>
                  <a:lnTo>
                    <a:pt x="28148" y="20867"/>
                  </a:lnTo>
                  <a:lnTo>
                    <a:pt x="31788" y="20245"/>
                  </a:lnTo>
                  <a:lnTo>
                    <a:pt x="35606" y="19713"/>
                  </a:lnTo>
                  <a:lnTo>
                    <a:pt x="39424" y="19269"/>
                  </a:lnTo>
                  <a:lnTo>
                    <a:pt x="43331" y="18913"/>
                  </a:lnTo>
                  <a:lnTo>
                    <a:pt x="47238" y="18647"/>
                  </a:lnTo>
                  <a:lnTo>
                    <a:pt x="51322" y="18469"/>
                  </a:lnTo>
                  <a:lnTo>
                    <a:pt x="55496" y="18469"/>
                  </a:lnTo>
                  <a:lnTo>
                    <a:pt x="59491" y="18558"/>
                  </a:lnTo>
                  <a:lnTo>
                    <a:pt x="63487" y="18647"/>
                  </a:lnTo>
                  <a:lnTo>
                    <a:pt x="67483" y="18913"/>
                  </a:lnTo>
                  <a:lnTo>
                    <a:pt x="71389" y="19269"/>
                  </a:lnTo>
                  <a:lnTo>
                    <a:pt x="75207" y="19713"/>
                  </a:lnTo>
                  <a:lnTo>
                    <a:pt x="79026" y="20245"/>
                  </a:lnTo>
                  <a:lnTo>
                    <a:pt x="82666" y="20956"/>
                  </a:lnTo>
                  <a:lnTo>
                    <a:pt x="86307" y="21666"/>
                  </a:lnTo>
                  <a:lnTo>
                    <a:pt x="86307" y="2931"/>
                  </a:lnTo>
                  <a:lnTo>
                    <a:pt x="82577" y="2220"/>
                  </a:lnTo>
                  <a:lnTo>
                    <a:pt x="78848" y="1599"/>
                  </a:lnTo>
                  <a:lnTo>
                    <a:pt x="75030" y="1155"/>
                  </a:lnTo>
                  <a:lnTo>
                    <a:pt x="71212" y="711"/>
                  </a:lnTo>
                  <a:lnTo>
                    <a:pt x="67305" y="356"/>
                  </a:lnTo>
                  <a:lnTo>
                    <a:pt x="63398" y="178"/>
                  </a:lnTo>
                  <a:lnTo>
                    <a:pt x="594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6"/>
          <p:cNvSpPr txBox="1"/>
          <p:nvPr/>
        </p:nvSpPr>
        <p:spPr>
          <a:xfrm>
            <a:off x="517675" y="524338"/>
            <a:ext cx="4931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Next steps</a:t>
            </a:r>
            <a:endParaRPr sz="2400">
              <a:solidFill>
                <a:srgbClr val="5F6368"/>
              </a:solidFill>
              <a:latin typeface="Open Sans"/>
              <a:ea typeface="Open Sans"/>
              <a:cs typeface="Open Sans"/>
              <a:sym typeface="Open Sans"/>
            </a:endParaRPr>
          </a:p>
        </p:txBody>
      </p:sp>
      <p:sp>
        <p:nvSpPr>
          <p:cNvPr id="437" name="Google Shape;437;p66"/>
          <p:cNvSpPr/>
          <p:nvPr/>
        </p:nvSpPr>
        <p:spPr>
          <a:xfrm>
            <a:off x="517675" y="1472325"/>
            <a:ext cx="2436300" cy="31743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6"/>
          <p:cNvSpPr txBox="1"/>
          <p:nvPr/>
        </p:nvSpPr>
        <p:spPr>
          <a:xfrm>
            <a:off x="711325" y="1917800"/>
            <a:ext cx="2049000" cy="8217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1200" dirty="0">
                <a:solidFill>
                  <a:srgbClr val="5F6368"/>
                </a:solidFill>
                <a:latin typeface="Open Sans"/>
                <a:ea typeface="Open Sans"/>
                <a:cs typeface="Open Sans"/>
                <a:sym typeface="Open Sans"/>
              </a:rPr>
              <a:t>Conduct follow-up usability testing on the new website</a:t>
            </a:r>
            <a:endParaRPr lang="en-US" sz="1200" dirty="0"/>
          </a:p>
        </p:txBody>
      </p:sp>
      <p:sp>
        <p:nvSpPr>
          <p:cNvPr id="439" name="Google Shape;439;p66"/>
          <p:cNvSpPr/>
          <p:nvPr/>
        </p:nvSpPr>
        <p:spPr>
          <a:xfrm>
            <a:off x="3175275" y="1472325"/>
            <a:ext cx="2436300" cy="31743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6"/>
          <p:cNvSpPr txBox="1"/>
          <p:nvPr/>
        </p:nvSpPr>
        <p:spPr>
          <a:xfrm>
            <a:off x="3368925" y="1917800"/>
            <a:ext cx="2049000" cy="8217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200" dirty="0">
                <a:solidFill>
                  <a:srgbClr val="5F6368"/>
                </a:solidFill>
                <a:latin typeface="Open Sans"/>
                <a:ea typeface="Open Sans"/>
                <a:cs typeface="Open Sans"/>
                <a:sym typeface="Open Sans"/>
              </a:rPr>
              <a:t>Identify any additional areas of need and ideate on new features</a:t>
            </a:r>
            <a:endParaRPr lang="en-US" sz="1200" dirty="0"/>
          </a:p>
        </p:txBody>
      </p:sp>
      <p:sp>
        <p:nvSpPr>
          <p:cNvPr id="441" name="Google Shape;441;p66"/>
          <p:cNvSpPr/>
          <p:nvPr/>
        </p:nvSpPr>
        <p:spPr>
          <a:xfrm>
            <a:off x="5832875" y="1472325"/>
            <a:ext cx="2436300" cy="31743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6"/>
          <p:cNvSpPr txBox="1"/>
          <p:nvPr/>
        </p:nvSpPr>
        <p:spPr>
          <a:xfrm>
            <a:off x="6026525" y="1811616"/>
            <a:ext cx="2049000" cy="103409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200" dirty="0">
                <a:solidFill>
                  <a:srgbClr val="5F6368"/>
                </a:solidFill>
                <a:latin typeface="Open Sans"/>
                <a:ea typeface="Open Sans"/>
                <a:cs typeface="Open Sans"/>
              </a:rPr>
              <a:t>Focus more on the communication aspect between professionals and users</a:t>
            </a:r>
            <a:endParaRPr sz="1200" dirty="0">
              <a:solidFill>
                <a:srgbClr val="5F6368"/>
              </a:solidFill>
              <a:latin typeface="Open Sans"/>
              <a:ea typeface="Open Sans"/>
              <a:cs typeface="Open Sans"/>
            </a:endParaRPr>
          </a:p>
        </p:txBody>
      </p:sp>
      <p:sp>
        <p:nvSpPr>
          <p:cNvPr id="443" name="Google Shape;443;p66"/>
          <p:cNvSpPr/>
          <p:nvPr/>
        </p:nvSpPr>
        <p:spPr>
          <a:xfrm>
            <a:off x="1479175" y="1187633"/>
            <a:ext cx="513300" cy="513300"/>
          </a:xfrm>
          <a:prstGeom prst="ellipse">
            <a:avLst/>
          </a:prstGeom>
          <a:solidFill>
            <a:srgbClr val="5F6368"/>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a:solidFill>
                  <a:srgbClr val="FFFFFF"/>
                </a:solidFill>
                <a:latin typeface="Google Sans Medium"/>
                <a:ea typeface="Google Sans Medium"/>
                <a:cs typeface="Google Sans Medium"/>
                <a:sym typeface="Google Sans Medium"/>
              </a:rPr>
              <a:t>1</a:t>
            </a:r>
            <a:endParaRPr sz="2200">
              <a:solidFill>
                <a:srgbClr val="FFFFFF"/>
              </a:solidFill>
              <a:latin typeface="Google Sans Medium"/>
              <a:ea typeface="Google Sans Medium"/>
              <a:cs typeface="Google Sans Medium"/>
              <a:sym typeface="Google Sans Medium"/>
            </a:endParaRPr>
          </a:p>
        </p:txBody>
      </p:sp>
      <p:sp>
        <p:nvSpPr>
          <p:cNvPr id="444" name="Google Shape;444;p66"/>
          <p:cNvSpPr/>
          <p:nvPr/>
        </p:nvSpPr>
        <p:spPr>
          <a:xfrm>
            <a:off x="4136775" y="1187633"/>
            <a:ext cx="513300" cy="513300"/>
          </a:xfrm>
          <a:prstGeom prst="ellipse">
            <a:avLst/>
          </a:prstGeom>
          <a:solidFill>
            <a:srgbClr val="5F6368"/>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a:solidFill>
                  <a:srgbClr val="FFFFFF"/>
                </a:solidFill>
                <a:latin typeface="Google Sans Medium"/>
                <a:ea typeface="Google Sans Medium"/>
                <a:cs typeface="Google Sans Medium"/>
                <a:sym typeface="Google Sans Medium"/>
              </a:rPr>
              <a:t>2</a:t>
            </a:r>
            <a:endParaRPr sz="2200">
              <a:solidFill>
                <a:srgbClr val="FFFFFF"/>
              </a:solidFill>
              <a:latin typeface="Google Sans Medium"/>
              <a:ea typeface="Google Sans Medium"/>
              <a:cs typeface="Google Sans Medium"/>
              <a:sym typeface="Google Sans Medium"/>
            </a:endParaRPr>
          </a:p>
        </p:txBody>
      </p:sp>
      <p:sp>
        <p:nvSpPr>
          <p:cNvPr id="445" name="Google Shape;445;p66"/>
          <p:cNvSpPr/>
          <p:nvPr/>
        </p:nvSpPr>
        <p:spPr>
          <a:xfrm>
            <a:off x="6794375" y="1187633"/>
            <a:ext cx="513300" cy="513300"/>
          </a:xfrm>
          <a:prstGeom prst="ellipse">
            <a:avLst/>
          </a:prstGeom>
          <a:solidFill>
            <a:srgbClr val="5F6368"/>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a:solidFill>
                  <a:srgbClr val="FFFFFF"/>
                </a:solidFill>
                <a:latin typeface="Google Sans Medium"/>
                <a:ea typeface="Google Sans Medium"/>
                <a:cs typeface="Google Sans Medium"/>
                <a:sym typeface="Google Sans Medium"/>
              </a:rPr>
              <a:t>3</a:t>
            </a:r>
            <a:endParaRPr sz="2200">
              <a:solidFill>
                <a:srgbClr val="FFFFFF"/>
              </a:solidFill>
              <a:latin typeface="Google Sans Medium"/>
              <a:ea typeface="Google Sans Medium"/>
              <a:cs typeface="Google Sans Medium"/>
              <a:sym typeface="Google Sans Medium"/>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7"/>
          <p:cNvSpPr txBox="1"/>
          <p:nvPr/>
        </p:nvSpPr>
        <p:spPr>
          <a:xfrm>
            <a:off x="517675" y="524338"/>
            <a:ext cx="4931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Let’s connect!</a:t>
            </a:r>
            <a:endParaRPr sz="2400">
              <a:solidFill>
                <a:srgbClr val="5F6368"/>
              </a:solidFill>
              <a:latin typeface="Open Sans"/>
              <a:ea typeface="Open Sans"/>
              <a:cs typeface="Open Sans"/>
              <a:sym typeface="Open Sans"/>
            </a:endParaRPr>
          </a:p>
        </p:txBody>
      </p:sp>
      <p:sp>
        <p:nvSpPr>
          <p:cNvPr id="452" name="Google Shape;452;p67"/>
          <p:cNvSpPr/>
          <p:nvPr/>
        </p:nvSpPr>
        <p:spPr>
          <a:xfrm>
            <a:off x="517675" y="1832019"/>
            <a:ext cx="7938900" cy="25104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7"/>
          <p:cNvSpPr txBox="1"/>
          <p:nvPr/>
        </p:nvSpPr>
        <p:spPr>
          <a:xfrm>
            <a:off x="919075" y="2461800"/>
            <a:ext cx="7136100" cy="1405739"/>
          </a:xfrm>
          <a:prstGeom prst="rect">
            <a:avLst/>
          </a:prstGeom>
          <a:noFill/>
          <a:ln>
            <a:noFill/>
          </a:ln>
        </p:spPr>
        <p:txBody>
          <a:bodyPr spcFirstLastPara="1" wrap="square" lIns="0"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1200" dirty="0">
                <a:solidFill>
                  <a:srgbClr val="5F6368"/>
                </a:solidFill>
                <a:latin typeface="Open Sans"/>
                <a:ea typeface="Open Sans"/>
                <a:cs typeface="Open Sans"/>
                <a:sym typeface="Open Sans"/>
              </a:rPr>
              <a:t>Thank you for reviewing my work on the BMW P&amp;H property search app! </a:t>
            </a:r>
          </a:p>
          <a:p>
            <a:pPr marL="0" lvl="0" indent="0" algn="ctr" rtl="0">
              <a:lnSpc>
                <a:spcPct val="115000"/>
              </a:lnSpc>
              <a:spcBef>
                <a:spcPts val="0"/>
              </a:spcBef>
              <a:spcAft>
                <a:spcPts val="0"/>
              </a:spcAft>
              <a:buClr>
                <a:schemeClr val="dk1"/>
              </a:buClr>
              <a:buSzPts val="1100"/>
              <a:buFont typeface="Arial"/>
              <a:buNone/>
            </a:pPr>
            <a:endParaRPr lang="en-US" sz="1200" dirty="0">
              <a:solidFill>
                <a:srgbClr val="5F6368"/>
              </a:solidFill>
              <a:latin typeface="Open Sans"/>
              <a:ea typeface="Open Sans"/>
              <a:cs typeface="Open Sans"/>
              <a:sym typeface="Open Sans"/>
            </a:endParaRPr>
          </a:p>
          <a:p>
            <a:pPr marL="0" lvl="0" indent="0" algn="ctr" rtl="0">
              <a:lnSpc>
                <a:spcPct val="115000"/>
              </a:lnSpc>
              <a:spcBef>
                <a:spcPts val="0"/>
              </a:spcBef>
              <a:spcAft>
                <a:spcPts val="0"/>
              </a:spcAft>
              <a:buClr>
                <a:schemeClr val="dk1"/>
              </a:buClr>
              <a:buSzPts val="1100"/>
              <a:buFont typeface="Arial"/>
              <a:buNone/>
            </a:pPr>
            <a:r>
              <a:rPr lang="en-US" sz="1200" dirty="0">
                <a:solidFill>
                  <a:srgbClr val="5F6368"/>
                </a:solidFill>
                <a:latin typeface="Open Sans"/>
                <a:ea typeface="Open Sans"/>
                <a:cs typeface="Open Sans"/>
                <a:sym typeface="Open Sans"/>
              </a:rPr>
              <a:t>If you’d like to see more, or would like to get in touch, my contact information is provided below:</a:t>
            </a:r>
          </a:p>
          <a:p>
            <a:pPr marL="0" lvl="0" indent="0" algn="ctr" rtl="0">
              <a:lnSpc>
                <a:spcPct val="115000"/>
              </a:lnSpc>
              <a:spcBef>
                <a:spcPts val="0"/>
              </a:spcBef>
              <a:spcAft>
                <a:spcPts val="0"/>
              </a:spcAft>
              <a:buClr>
                <a:schemeClr val="dk1"/>
              </a:buClr>
              <a:buSzPts val="1100"/>
              <a:buFont typeface="Arial"/>
              <a:buNone/>
            </a:pPr>
            <a:endParaRPr lang="en-US" sz="1200" dirty="0">
              <a:solidFill>
                <a:srgbClr val="5F6368"/>
              </a:solidFill>
              <a:latin typeface="Open Sans"/>
              <a:ea typeface="Open Sans"/>
              <a:cs typeface="Open Sans"/>
              <a:sym typeface="Open Sans"/>
            </a:endParaRPr>
          </a:p>
          <a:p>
            <a:pPr marL="0" lvl="0" indent="0" algn="ctr" rtl="0">
              <a:lnSpc>
                <a:spcPct val="115000"/>
              </a:lnSpc>
              <a:spcBef>
                <a:spcPts val="0"/>
              </a:spcBef>
              <a:spcAft>
                <a:spcPts val="0"/>
              </a:spcAft>
              <a:buClr>
                <a:schemeClr val="dk1"/>
              </a:buClr>
              <a:buSzPts val="1100"/>
              <a:buFont typeface="Arial"/>
              <a:buNone/>
            </a:pPr>
            <a:r>
              <a:rPr lang="en-US" sz="1050" dirty="0">
                <a:solidFill>
                  <a:srgbClr val="5F6368"/>
                </a:solidFill>
                <a:latin typeface="Open Sans"/>
                <a:ea typeface="Open Sans"/>
                <a:cs typeface="Open Sans"/>
                <a:sym typeface="Open Sans"/>
              </a:rPr>
              <a:t>Email: </a:t>
            </a:r>
            <a:r>
              <a:rPr lang="en-US" sz="1050" u="sng" dirty="0">
                <a:solidFill>
                  <a:schemeClr val="accent1"/>
                </a:solidFill>
                <a:latin typeface="Open Sans"/>
                <a:ea typeface="Open Sans"/>
                <a:cs typeface="Open Sans"/>
                <a:sym typeface="Open Sans"/>
              </a:rPr>
              <a:t>bethanymwoodard@gmail.com</a:t>
            </a:r>
          </a:p>
          <a:p>
            <a:pPr marL="0" lvl="0" indent="0" algn="ctr" rtl="0">
              <a:lnSpc>
                <a:spcPct val="115000"/>
              </a:lnSpc>
              <a:spcBef>
                <a:spcPts val="0"/>
              </a:spcBef>
              <a:spcAft>
                <a:spcPts val="0"/>
              </a:spcAft>
              <a:buClr>
                <a:schemeClr val="dk1"/>
              </a:buClr>
              <a:buSzPts val="1100"/>
              <a:buFont typeface="Arial"/>
              <a:buNone/>
            </a:pPr>
            <a:r>
              <a:rPr lang="en-US" sz="1050" dirty="0">
                <a:solidFill>
                  <a:srgbClr val="5F6368"/>
                </a:solidFill>
                <a:latin typeface="Open Sans"/>
                <a:ea typeface="Open Sans"/>
                <a:cs typeface="Open Sans"/>
                <a:sym typeface="Open Sans"/>
              </a:rPr>
              <a:t>Website: </a:t>
            </a:r>
            <a:r>
              <a:rPr lang="en-US" sz="1050" u="sng" dirty="0">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https://morganwoodard19.wixsite.com/iambmw</a:t>
            </a:r>
            <a:r>
              <a:rPr lang="en-US" sz="1050" u="sng" dirty="0">
                <a:solidFill>
                  <a:schemeClr val="accent1"/>
                </a:solidFill>
                <a:latin typeface="Open Sans"/>
                <a:ea typeface="Open Sans"/>
                <a:cs typeface="Open Sans"/>
                <a:sym typeface="Open Sans"/>
              </a:rPr>
              <a:t> </a:t>
            </a:r>
            <a:endParaRPr sz="1050" u="sng" dirty="0">
              <a:solidFill>
                <a:schemeClr val="accent1"/>
              </a:solidFill>
              <a:latin typeface="Open Sans"/>
              <a:ea typeface="Open Sans"/>
              <a:cs typeface="Open Sans"/>
              <a:sym typeface="Open Sans"/>
            </a:endParaRPr>
          </a:p>
        </p:txBody>
      </p:sp>
      <p:sp>
        <p:nvSpPr>
          <p:cNvPr id="454" name="Google Shape;454;p67"/>
          <p:cNvSpPr/>
          <p:nvPr/>
        </p:nvSpPr>
        <p:spPr>
          <a:xfrm>
            <a:off x="4230475" y="1602212"/>
            <a:ext cx="513300" cy="513300"/>
          </a:xfrm>
          <a:prstGeom prst="ellipse">
            <a:avLst/>
          </a:pr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7"/>
          <p:cNvSpPr/>
          <p:nvPr/>
        </p:nvSpPr>
        <p:spPr>
          <a:xfrm>
            <a:off x="4361825" y="1734124"/>
            <a:ext cx="250599" cy="249449"/>
          </a:xfrm>
          <a:custGeom>
            <a:avLst/>
            <a:gdLst/>
            <a:ahLst/>
            <a:cxnLst/>
            <a:rect l="l" t="t" r="r" b="b"/>
            <a:pathLst>
              <a:path w="964" h="962" extrusionOk="0">
                <a:moveTo>
                  <a:pt x="774" y="400"/>
                </a:moveTo>
                <a:lnTo>
                  <a:pt x="562" y="189"/>
                </a:lnTo>
                <a:lnTo>
                  <a:pt x="0" y="749"/>
                </a:lnTo>
                <a:lnTo>
                  <a:pt x="0" y="961"/>
                </a:lnTo>
                <a:lnTo>
                  <a:pt x="212" y="961"/>
                </a:lnTo>
                <a:lnTo>
                  <a:pt x="774" y="400"/>
                </a:lnTo>
                <a:close/>
                <a:moveTo>
                  <a:pt x="940" y="234"/>
                </a:moveTo>
                <a:cubicBezTo>
                  <a:pt x="963" y="211"/>
                  <a:pt x="963" y="177"/>
                  <a:pt x="940" y="155"/>
                </a:cubicBezTo>
                <a:lnTo>
                  <a:pt x="807" y="22"/>
                </a:lnTo>
                <a:cubicBezTo>
                  <a:pt x="785" y="0"/>
                  <a:pt x="751" y="0"/>
                  <a:pt x="728" y="22"/>
                </a:cubicBezTo>
                <a:lnTo>
                  <a:pt x="618" y="132"/>
                </a:lnTo>
                <a:lnTo>
                  <a:pt x="830" y="344"/>
                </a:lnTo>
                <a:lnTo>
                  <a:pt x="940" y="23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41"/>
          <p:cNvSpPr txBox="1"/>
          <p:nvPr/>
        </p:nvSpPr>
        <p:spPr>
          <a:xfrm>
            <a:off x="517675" y="2237975"/>
            <a:ext cx="3446100" cy="1985129"/>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 dirty="0">
                <a:solidFill>
                  <a:srgbClr val="4285F4"/>
                </a:solidFill>
                <a:latin typeface="Open Sans SemiBold"/>
                <a:ea typeface="Open Sans SemiBold"/>
                <a:cs typeface="Open Sans SemiBold"/>
                <a:sym typeface="Open Sans SemiBold"/>
              </a:rPr>
              <a:t>The problem: </a:t>
            </a:r>
            <a:endParaRPr dirty="0">
              <a:solidFill>
                <a:srgbClr val="1967D2"/>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None/>
            </a:pPr>
            <a:r>
              <a:rPr lang="en" sz="1200" dirty="0">
                <a:solidFill>
                  <a:srgbClr val="5F6368"/>
                </a:solidFill>
                <a:latin typeface="Open Sans"/>
                <a:ea typeface="Open Sans"/>
                <a:cs typeface="Open Sans"/>
                <a:sym typeface="Open Sans"/>
              </a:rPr>
              <a:t>The rental market is booming and extememly competitive. Things move quickly and many potential users can be overwhelmed by this environment. Many online search  websites offer one service or another.. </a:t>
            </a:r>
            <a:endParaRPr sz="1200" b="1" dirty="0">
              <a:solidFill>
                <a:srgbClr val="4285F4"/>
              </a:solidFill>
              <a:latin typeface="Open Sans"/>
              <a:ea typeface="Open Sans"/>
              <a:cs typeface="Open Sans"/>
              <a:sym typeface="Open Sans"/>
            </a:endParaRPr>
          </a:p>
        </p:txBody>
      </p:sp>
      <p:sp>
        <p:nvSpPr>
          <p:cNvPr id="173" name="Google Shape;173;p41"/>
          <p:cNvSpPr txBox="1"/>
          <p:nvPr/>
        </p:nvSpPr>
        <p:spPr>
          <a:xfrm>
            <a:off x="517675" y="524350"/>
            <a:ext cx="6155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Project overview</a:t>
            </a:r>
            <a:endParaRPr sz="2400">
              <a:solidFill>
                <a:srgbClr val="5F6368"/>
              </a:solidFill>
              <a:latin typeface="Open Sans"/>
              <a:ea typeface="Open Sans"/>
              <a:cs typeface="Open Sans"/>
              <a:sym typeface="Open Sans"/>
            </a:endParaRPr>
          </a:p>
        </p:txBody>
      </p:sp>
      <p:sp>
        <p:nvSpPr>
          <p:cNvPr id="174" name="Google Shape;174;p41"/>
          <p:cNvSpPr/>
          <p:nvPr/>
        </p:nvSpPr>
        <p:spPr>
          <a:xfrm>
            <a:off x="517675" y="1534000"/>
            <a:ext cx="513300" cy="5133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1"/>
          <p:cNvSpPr txBox="1"/>
          <p:nvPr/>
        </p:nvSpPr>
        <p:spPr>
          <a:xfrm>
            <a:off x="4572000" y="2237975"/>
            <a:ext cx="3446100" cy="1708130"/>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None/>
            </a:pPr>
            <a:r>
              <a:rPr lang="en" dirty="0">
                <a:solidFill>
                  <a:srgbClr val="4285F4"/>
                </a:solidFill>
                <a:latin typeface="Open Sans SemiBold"/>
                <a:ea typeface="Open Sans SemiBold"/>
                <a:cs typeface="Open Sans SemiBold"/>
                <a:sym typeface="Open Sans SemiBold"/>
              </a:rPr>
              <a:t>The goal: </a:t>
            </a:r>
            <a:endParaRPr dirty="0">
              <a:solidFill>
                <a:srgbClr val="1967D2"/>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None/>
            </a:pPr>
            <a:r>
              <a:rPr lang="en-US" sz="1200" dirty="0">
                <a:solidFill>
                  <a:srgbClr val="5F6368"/>
                </a:solidFill>
                <a:latin typeface="Open Sans"/>
                <a:ea typeface="Open Sans"/>
                <a:cs typeface="Open Sans"/>
                <a:sym typeface="Open Sans"/>
              </a:rPr>
              <a:t>With this responsive website, potential users can receive comprehensive assistance navigating the ins and outs of real estate; offering both convenience and support.</a:t>
            </a:r>
            <a:endParaRPr lang="en-US" sz="1200" b="1" dirty="0">
              <a:solidFill>
                <a:srgbClr val="4285F4"/>
              </a:solidFill>
              <a:latin typeface="Open Sans"/>
              <a:ea typeface="Open Sans"/>
              <a:cs typeface="Open Sans"/>
              <a:sym typeface="Open Sans"/>
            </a:endParaRPr>
          </a:p>
        </p:txBody>
      </p:sp>
      <p:sp>
        <p:nvSpPr>
          <p:cNvPr id="176" name="Google Shape;176;p41"/>
          <p:cNvSpPr/>
          <p:nvPr/>
        </p:nvSpPr>
        <p:spPr>
          <a:xfrm>
            <a:off x="4572000" y="1534000"/>
            <a:ext cx="513300" cy="5133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1"/>
          <p:cNvSpPr/>
          <p:nvPr/>
        </p:nvSpPr>
        <p:spPr>
          <a:xfrm>
            <a:off x="4684213" y="1653525"/>
            <a:ext cx="288875" cy="274249"/>
          </a:xfrm>
          <a:custGeom>
            <a:avLst/>
            <a:gdLst/>
            <a:ahLst/>
            <a:cxnLst/>
            <a:rect l="l" t="t" r="r" b="b"/>
            <a:pathLst>
              <a:path w="1045" h="993" extrusionOk="0">
                <a:moveTo>
                  <a:pt x="522" y="798"/>
                </a:moveTo>
                <a:lnTo>
                  <a:pt x="844" y="992"/>
                </a:lnTo>
                <a:lnTo>
                  <a:pt x="759" y="626"/>
                </a:lnTo>
                <a:lnTo>
                  <a:pt x="1044" y="378"/>
                </a:lnTo>
                <a:lnTo>
                  <a:pt x="669" y="347"/>
                </a:lnTo>
                <a:lnTo>
                  <a:pt x="522" y="0"/>
                </a:lnTo>
                <a:lnTo>
                  <a:pt x="375" y="347"/>
                </a:lnTo>
                <a:lnTo>
                  <a:pt x="0" y="378"/>
                </a:lnTo>
                <a:lnTo>
                  <a:pt x="285" y="626"/>
                </a:lnTo>
                <a:lnTo>
                  <a:pt x="200" y="992"/>
                </a:lnTo>
                <a:lnTo>
                  <a:pt x="522" y="798"/>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78" name="Google Shape;178;p41"/>
          <p:cNvSpPr/>
          <p:nvPr/>
        </p:nvSpPr>
        <p:spPr>
          <a:xfrm>
            <a:off x="640475" y="1656801"/>
            <a:ext cx="267700" cy="267700"/>
          </a:xfrm>
          <a:custGeom>
            <a:avLst/>
            <a:gdLst/>
            <a:ahLst/>
            <a:cxnLst/>
            <a:rect l="l" t="t" r="r" b="b"/>
            <a:pathLst>
              <a:path w="209550" h="209550" extrusionOk="0">
                <a:moveTo>
                  <a:pt x="115315" y="52353"/>
                </a:moveTo>
                <a:lnTo>
                  <a:pt x="115315" y="115315"/>
                </a:lnTo>
                <a:lnTo>
                  <a:pt x="94235" y="115315"/>
                </a:lnTo>
                <a:lnTo>
                  <a:pt x="94235" y="52353"/>
                </a:lnTo>
                <a:close/>
                <a:moveTo>
                  <a:pt x="115315" y="136256"/>
                </a:moveTo>
                <a:lnTo>
                  <a:pt x="115315" y="157197"/>
                </a:lnTo>
                <a:lnTo>
                  <a:pt x="94235" y="157197"/>
                </a:lnTo>
                <a:lnTo>
                  <a:pt x="94235" y="136256"/>
                </a:lnTo>
                <a:close/>
                <a:moveTo>
                  <a:pt x="104705" y="0"/>
                </a:moveTo>
                <a:lnTo>
                  <a:pt x="99400" y="140"/>
                </a:lnTo>
                <a:lnTo>
                  <a:pt x="94095" y="558"/>
                </a:lnTo>
                <a:lnTo>
                  <a:pt x="88790" y="1256"/>
                </a:lnTo>
                <a:lnTo>
                  <a:pt x="83625" y="2094"/>
                </a:lnTo>
                <a:lnTo>
                  <a:pt x="78599" y="3351"/>
                </a:lnTo>
                <a:lnTo>
                  <a:pt x="73573" y="4747"/>
                </a:lnTo>
                <a:lnTo>
                  <a:pt x="68687" y="6422"/>
                </a:lnTo>
                <a:lnTo>
                  <a:pt x="63940" y="8237"/>
                </a:lnTo>
                <a:lnTo>
                  <a:pt x="59333" y="10331"/>
                </a:lnTo>
                <a:lnTo>
                  <a:pt x="54866" y="12704"/>
                </a:lnTo>
                <a:lnTo>
                  <a:pt x="50398" y="15217"/>
                </a:lnTo>
                <a:lnTo>
                  <a:pt x="46210" y="17870"/>
                </a:lnTo>
                <a:lnTo>
                  <a:pt x="42022" y="20801"/>
                </a:lnTo>
                <a:lnTo>
                  <a:pt x="38113" y="23873"/>
                </a:lnTo>
                <a:lnTo>
                  <a:pt x="34343" y="27223"/>
                </a:lnTo>
                <a:lnTo>
                  <a:pt x="30714" y="30714"/>
                </a:lnTo>
                <a:lnTo>
                  <a:pt x="27223" y="34343"/>
                </a:lnTo>
                <a:lnTo>
                  <a:pt x="23873" y="38113"/>
                </a:lnTo>
                <a:lnTo>
                  <a:pt x="20801" y="42161"/>
                </a:lnTo>
                <a:lnTo>
                  <a:pt x="17870" y="46210"/>
                </a:lnTo>
                <a:lnTo>
                  <a:pt x="15217" y="50398"/>
                </a:lnTo>
                <a:lnTo>
                  <a:pt x="12704" y="54866"/>
                </a:lnTo>
                <a:lnTo>
                  <a:pt x="10331" y="59333"/>
                </a:lnTo>
                <a:lnTo>
                  <a:pt x="8237" y="63940"/>
                </a:lnTo>
                <a:lnTo>
                  <a:pt x="6282" y="68826"/>
                </a:lnTo>
                <a:lnTo>
                  <a:pt x="4747" y="73573"/>
                </a:lnTo>
                <a:lnTo>
                  <a:pt x="3351" y="78599"/>
                </a:lnTo>
                <a:lnTo>
                  <a:pt x="2094" y="83625"/>
                </a:lnTo>
                <a:lnTo>
                  <a:pt x="1256" y="88790"/>
                </a:lnTo>
                <a:lnTo>
                  <a:pt x="558" y="94095"/>
                </a:lnTo>
                <a:lnTo>
                  <a:pt x="140" y="99400"/>
                </a:lnTo>
                <a:lnTo>
                  <a:pt x="0" y="104845"/>
                </a:lnTo>
                <a:lnTo>
                  <a:pt x="140" y="110150"/>
                </a:lnTo>
                <a:lnTo>
                  <a:pt x="558" y="115455"/>
                </a:lnTo>
                <a:lnTo>
                  <a:pt x="1256" y="120760"/>
                </a:lnTo>
                <a:lnTo>
                  <a:pt x="2094" y="125925"/>
                </a:lnTo>
                <a:lnTo>
                  <a:pt x="3351" y="130951"/>
                </a:lnTo>
                <a:lnTo>
                  <a:pt x="4747" y="135977"/>
                </a:lnTo>
                <a:lnTo>
                  <a:pt x="6282" y="140863"/>
                </a:lnTo>
                <a:lnTo>
                  <a:pt x="8237" y="145610"/>
                </a:lnTo>
                <a:lnTo>
                  <a:pt x="10331" y="150217"/>
                </a:lnTo>
                <a:lnTo>
                  <a:pt x="12704" y="154684"/>
                </a:lnTo>
                <a:lnTo>
                  <a:pt x="15217" y="159152"/>
                </a:lnTo>
                <a:lnTo>
                  <a:pt x="17870" y="163340"/>
                </a:lnTo>
                <a:lnTo>
                  <a:pt x="20801" y="167528"/>
                </a:lnTo>
                <a:lnTo>
                  <a:pt x="23873" y="171437"/>
                </a:lnTo>
                <a:lnTo>
                  <a:pt x="27223" y="175207"/>
                </a:lnTo>
                <a:lnTo>
                  <a:pt x="30714" y="178836"/>
                </a:lnTo>
                <a:lnTo>
                  <a:pt x="34343" y="182327"/>
                </a:lnTo>
                <a:lnTo>
                  <a:pt x="38113" y="185677"/>
                </a:lnTo>
                <a:lnTo>
                  <a:pt x="42022" y="188749"/>
                </a:lnTo>
                <a:lnTo>
                  <a:pt x="46210" y="191680"/>
                </a:lnTo>
                <a:lnTo>
                  <a:pt x="50398" y="194333"/>
                </a:lnTo>
                <a:lnTo>
                  <a:pt x="54866" y="196846"/>
                </a:lnTo>
                <a:lnTo>
                  <a:pt x="59333" y="199219"/>
                </a:lnTo>
                <a:lnTo>
                  <a:pt x="63940" y="201313"/>
                </a:lnTo>
                <a:lnTo>
                  <a:pt x="68687" y="203268"/>
                </a:lnTo>
                <a:lnTo>
                  <a:pt x="73573" y="204803"/>
                </a:lnTo>
                <a:lnTo>
                  <a:pt x="78599" y="206199"/>
                </a:lnTo>
                <a:lnTo>
                  <a:pt x="83625" y="207456"/>
                </a:lnTo>
                <a:lnTo>
                  <a:pt x="88790" y="208294"/>
                </a:lnTo>
                <a:lnTo>
                  <a:pt x="94095" y="208992"/>
                </a:lnTo>
                <a:lnTo>
                  <a:pt x="99400" y="209410"/>
                </a:lnTo>
                <a:lnTo>
                  <a:pt x="104705" y="209550"/>
                </a:lnTo>
                <a:lnTo>
                  <a:pt x="110150" y="209410"/>
                </a:lnTo>
                <a:lnTo>
                  <a:pt x="115455" y="208992"/>
                </a:lnTo>
                <a:lnTo>
                  <a:pt x="120760" y="208294"/>
                </a:lnTo>
                <a:lnTo>
                  <a:pt x="125925" y="207456"/>
                </a:lnTo>
                <a:lnTo>
                  <a:pt x="130951" y="206199"/>
                </a:lnTo>
                <a:lnTo>
                  <a:pt x="135977" y="204803"/>
                </a:lnTo>
                <a:lnTo>
                  <a:pt x="140724" y="203268"/>
                </a:lnTo>
                <a:lnTo>
                  <a:pt x="145610" y="201313"/>
                </a:lnTo>
                <a:lnTo>
                  <a:pt x="150217" y="199219"/>
                </a:lnTo>
                <a:lnTo>
                  <a:pt x="154684" y="196846"/>
                </a:lnTo>
                <a:lnTo>
                  <a:pt x="159152" y="194333"/>
                </a:lnTo>
                <a:lnTo>
                  <a:pt x="163340" y="191680"/>
                </a:lnTo>
                <a:lnTo>
                  <a:pt x="167389" y="188749"/>
                </a:lnTo>
                <a:lnTo>
                  <a:pt x="171437" y="185677"/>
                </a:lnTo>
                <a:lnTo>
                  <a:pt x="175207" y="182327"/>
                </a:lnTo>
                <a:lnTo>
                  <a:pt x="178836" y="178836"/>
                </a:lnTo>
                <a:lnTo>
                  <a:pt x="182327" y="175207"/>
                </a:lnTo>
                <a:lnTo>
                  <a:pt x="185677" y="171437"/>
                </a:lnTo>
                <a:lnTo>
                  <a:pt x="188749" y="167528"/>
                </a:lnTo>
                <a:lnTo>
                  <a:pt x="191680" y="163340"/>
                </a:lnTo>
                <a:lnTo>
                  <a:pt x="194333" y="159152"/>
                </a:lnTo>
                <a:lnTo>
                  <a:pt x="196846" y="154684"/>
                </a:lnTo>
                <a:lnTo>
                  <a:pt x="199219" y="150217"/>
                </a:lnTo>
                <a:lnTo>
                  <a:pt x="201313" y="145610"/>
                </a:lnTo>
                <a:lnTo>
                  <a:pt x="203128" y="140863"/>
                </a:lnTo>
                <a:lnTo>
                  <a:pt x="204803" y="135977"/>
                </a:lnTo>
                <a:lnTo>
                  <a:pt x="206199" y="130951"/>
                </a:lnTo>
                <a:lnTo>
                  <a:pt x="207456" y="125925"/>
                </a:lnTo>
                <a:lnTo>
                  <a:pt x="208294" y="120760"/>
                </a:lnTo>
                <a:lnTo>
                  <a:pt x="208992" y="115455"/>
                </a:lnTo>
                <a:lnTo>
                  <a:pt x="209410" y="110150"/>
                </a:lnTo>
                <a:lnTo>
                  <a:pt x="209550" y="104845"/>
                </a:lnTo>
                <a:lnTo>
                  <a:pt x="209410" y="99400"/>
                </a:lnTo>
                <a:lnTo>
                  <a:pt x="208992" y="94095"/>
                </a:lnTo>
                <a:lnTo>
                  <a:pt x="208294" y="88790"/>
                </a:lnTo>
                <a:lnTo>
                  <a:pt x="207456" y="83625"/>
                </a:lnTo>
                <a:lnTo>
                  <a:pt x="206199" y="78599"/>
                </a:lnTo>
                <a:lnTo>
                  <a:pt x="204803" y="73573"/>
                </a:lnTo>
                <a:lnTo>
                  <a:pt x="203128" y="68826"/>
                </a:lnTo>
                <a:lnTo>
                  <a:pt x="201313" y="63940"/>
                </a:lnTo>
                <a:lnTo>
                  <a:pt x="199219" y="59333"/>
                </a:lnTo>
                <a:lnTo>
                  <a:pt x="196846" y="54866"/>
                </a:lnTo>
                <a:lnTo>
                  <a:pt x="194333" y="50398"/>
                </a:lnTo>
                <a:lnTo>
                  <a:pt x="191680" y="46210"/>
                </a:lnTo>
                <a:lnTo>
                  <a:pt x="188749" y="42161"/>
                </a:lnTo>
                <a:lnTo>
                  <a:pt x="185677" y="38113"/>
                </a:lnTo>
                <a:lnTo>
                  <a:pt x="182327" y="34343"/>
                </a:lnTo>
                <a:lnTo>
                  <a:pt x="178836" y="30714"/>
                </a:lnTo>
                <a:lnTo>
                  <a:pt x="175207" y="27223"/>
                </a:lnTo>
                <a:lnTo>
                  <a:pt x="171437" y="23873"/>
                </a:lnTo>
                <a:lnTo>
                  <a:pt x="167389" y="20801"/>
                </a:lnTo>
                <a:lnTo>
                  <a:pt x="163340" y="17870"/>
                </a:lnTo>
                <a:lnTo>
                  <a:pt x="159152" y="15217"/>
                </a:lnTo>
                <a:lnTo>
                  <a:pt x="154684" y="12704"/>
                </a:lnTo>
                <a:lnTo>
                  <a:pt x="150217" y="10331"/>
                </a:lnTo>
                <a:lnTo>
                  <a:pt x="145610" y="8237"/>
                </a:lnTo>
                <a:lnTo>
                  <a:pt x="140724" y="6422"/>
                </a:lnTo>
                <a:lnTo>
                  <a:pt x="135977" y="4747"/>
                </a:lnTo>
                <a:lnTo>
                  <a:pt x="130951" y="3351"/>
                </a:lnTo>
                <a:lnTo>
                  <a:pt x="125925" y="2094"/>
                </a:lnTo>
                <a:lnTo>
                  <a:pt x="120760" y="1256"/>
                </a:lnTo>
                <a:lnTo>
                  <a:pt x="115455" y="558"/>
                </a:lnTo>
                <a:lnTo>
                  <a:pt x="110150" y="140"/>
                </a:lnTo>
                <a:lnTo>
                  <a:pt x="1047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2"/>
          <p:cNvSpPr txBox="1"/>
          <p:nvPr/>
        </p:nvSpPr>
        <p:spPr>
          <a:xfrm>
            <a:off x="517675" y="2237975"/>
            <a:ext cx="3446100" cy="1154132"/>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None/>
            </a:pPr>
            <a:r>
              <a:rPr lang="en" dirty="0">
                <a:solidFill>
                  <a:srgbClr val="4285F4"/>
                </a:solidFill>
                <a:latin typeface="Open Sans SemiBold"/>
                <a:ea typeface="Open Sans SemiBold"/>
                <a:cs typeface="Open Sans SemiBold"/>
                <a:sym typeface="Open Sans SemiBold"/>
              </a:rPr>
              <a:t>My role: </a:t>
            </a:r>
            <a:endParaRPr dirty="0">
              <a:solidFill>
                <a:srgbClr val="4285F4"/>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None/>
            </a:pPr>
            <a:r>
              <a:rPr lang="en-US" sz="1200" dirty="0">
                <a:solidFill>
                  <a:srgbClr val="5F6368"/>
                </a:solidFill>
                <a:latin typeface="Open Sans"/>
                <a:ea typeface="Open Sans"/>
                <a:cs typeface="Open Sans"/>
                <a:sym typeface="Open Sans"/>
              </a:rPr>
              <a:t>UX researcher/designer leading the BMW Properties and Holdings website design</a:t>
            </a:r>
          </a:p>
        </p:txBody>
      </p:sp>
      <p:sp>
        <p:nvSpPr>
          <p:cNvPr id="184" name="Google Shape;184;p42"/>
          <p:cNvSpPr txBox="1"/>
          <p:nvPr/>
        </p:nvSpPr>
        <p:spPr>
          <a:xfrm>
            <a:off x="517675" y="524350"/>
            <a:ext cx="6155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Project overview</a:t>
            </a:r>
            <a:endParaRPr sz="2400">
              <a:solidFill>
                <a:srgbClr val="5F6368"/>
              </a:solidFill>
              <a:latin typeface="Open Sans"/>
              <a:ea typeface="Open Sans"/>
              <a:cs typeface="Open Sans"/>
              <a:sym typeface="Open Sans"/>
            </a:endParaRPr>
          </a:p>
        </p:txBody>
      </p:sp>
      <p:sp>
        <p:nvSpPr>
          <p:cNvPr id="185" name="Google Shape;185;p42"/>
          <p:cNvSpPr/>
          <p:nvPr/>
        </p:nvSpPr>
        <p:spPr>
          <a:xfrm>
            <a:off x="517675" y="1534000"/>
            <a:ext cx="513300" cy="5133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2"/>
          <p:cNvSpPr txBox="1"/>
          <p:nvPr/>
        </p:nvSpPr>
        <p:spPr>
          <a:xfrm>
            <a:off x="4572000" y="2237975"/>
            <a:ext cx="3446100" cy="2262127"/>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None/>
            </a:pPr>
            <a:r>
              <a:rPr lang="en" dirty="0">
                <a:solidFill>
                  <a:srgbClr val="4285F4"/>
                </a:solidFill>
                <a:latin typeface="Open Sans SemiBold"/>
                <a:ea typeface="Open Sans SemiBold"/>
                <a:cs typeface="Open Sans SemiBold"/>
                <a:sym typeface="Open Sans SemiBold"/>
              </a:rPr>
              <a:t>Responsibilities</a:t>
            </a:r>
            <a:r>
              <a:rPr lang="en" dirty="0">
                <a:solidFill>
                  <a:srgbClr val="1967D2"/>
                </a:solidFill>
                <a:latin typeface="Open Sans SemiBold"/>
                <a:ea typeface="Open Sans SemiBold"/>
                <a:cs typeface="Open Sans SemiBold"/>
                <a:sym typeface="Open Sans SemiBold"/>
              </a:rPr>
              <a:t>:</a:t>
            </a:r>
            <a:endParaRPr dirty="0">
              <a:solidFill>
                <a:srgbClr val="1967D2"/>
              </a:solidFill>
              <a:latin typeface="Open Sans SemiBold"/>
              <a:ea typeface="Open Sans SemiBold"/>
              <a:cs typeface="Open Sans SemiBold"/>
              <a:sym typeface="Open Sans SemiBold"/>
            </a:endParaRPr>
          </a:p>
          <a:p>
            <a:pPr marL="0" lvl="0" indent="0" algn="l" rtl="0">
              <a:lnSpc>
                <a:spcPct val="150000"/>
              </a:lnSpc>
              <a:spcBef>
                <a:spcPts val="0"/>
              </a:spcBef>
              <a:spcAft>
                <a:spcPts val="0"/>
              </a:spcAft>
              <a:buNone/>
            </a:pPr>
            <a:r>
              <a:rPr lang="en-US" sz="1200" dirty="0">
                <a:solidFill>
                  <a:srgbClr val="5F6368"/>
                </a:solidFill>
                <a:latin typeface="Open Sans"/>
                <a:ea typeface="Open Sans"/>
                <a:cs typeface="Open Sans"/>
                <a:sym typeface="Open Sans"/>
              </a:rPr>
              <a:t>User Research, Comparative Analysis, Conducting interviews, paper and digital wireframing, low and high-fidelity prototyping, conducting usability studies, accounting for accessibility, iterating on designs and responsive design.</a:t>
            </a:r>
            <a:endParaRPr lang="en-US" sz="1200" b="1" dirty="0">
              <a:solidFill>
                <a:srgbClr val="4285F4"/>
              </a:solidFill>
              <a:latin typeface="Open Sans"/>
              <a:ea typeface="Open Sans"/>
              <a:cs typeface="Open Sans"/>
              <a:sym typeface="Open Sans"/>
            </a:endParaRPr>
          </a:p>
        </p:txBody>
      </p:sp>
      <p:sp>
        <p:nvSpPr>
          <p:cNvPr id="187" name="Google Shape;187;p42"/>
          <p:cNvSpPr/>
          <p:nvPr/>
        </p:nvSpPr>
        <p:spPr>
          <a:xfrm>
            <a:off x="4572000" y="1534000"/>
            <a:ext cx="513300" cy="5133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2"/>
          <p:cNvSpPr/>
          <p:nvPr/>
        </p:nvSpPr>
        <p:spPr>
          <a:xfrm>
            <a:off x="645441" y="1662440"/>
            <a:ext cx="257757" cy="256421"/>
          </a:xfrm>
          <a:custGeom>
            <a:avLst/>
            <a:gdLst/>
            <a:ahLst/>
            <a:cxnLst/>
            <a:rect l="l" t="t" r="r" b="b"/>
            <a:pathLst>
              <a:path w="851" h="847" extrusionOk="0">
                <a:moveTo>
                  <a:pt x="423" y="423"/>
                </a:moveTo>
                <a:cubicBezTo>
                  <a:pt x="542" y="423"/>
                  <a:pt x="635" y="327"/>
                  <a:pt x="635" y="212"/>
                </a:cubicBezTo>
                <a:cubicBezTo>
                  <a:pt x="635" y="93"/>
                  <a:pt x="539" y="0"/>
                  <a:pt x="423" y="0"/>
                </a:cubicBezTo>
                <a:cubicBezTo>
                  <a:pt x="308" y="0"/>
                  <a:pt x="212" y="96"/>
                  <a:pt x="212" y="212"/>
                </a:cubicBezTo>
                <a:cubicBezTo>
                  <a:pt x="209" y="327"/>
                  <a:pt x="305" y="423"/>
                  <a:pt x="423" y="423"/>
                </a:cubicBezTo>
                <a:close/>
                <a:moveTo>
                  <a:pt x="423" y="528"/>
                </a:moveTo>
                <a:cubicBezTo>
                  <a:pt x="282" y="528"/>
                  <a:pt x="0" y="598"/>
                  <a:pt x="0" y="738"/>
                </a:cubicBezTo>
                <a:lnTo>
                  <a:pt x="0" y="846"/>
                </a:lnTo>
                <a:lnTo>
                  <a:pt x="850" y="846"/>
                </a:lnTo>
                <a:lnTo>
                  <a:pt x="850" y="738"/>
                </a:lnTo>
                <a:cubicBezTo>
                  <a:pt x="847" y="601"/>
                  <a:pt x="564" y="528"/>
                  <a:pt x="423" y="52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89" name="Google Shape;189;p42"/>
          <p:cNvSpPr/>
          <p:nvPr/>
        </p:nvSpPr>
        <p:spPr>
          <a:xfrm>
            <a:off x="4685687" y="1710781"/>
            <a:ext cx="285935" cy="159748"/>
          </a:xfrm>
          <a:custGeom>
            <a:avLst/>
            <a:gdLst/>
            <a:ahLst/>
            <a:cxnLst/>
            <a:rect l="l" t="t" r="r" b="b"/>
            <a:pathLst>
              <a:path w="941" h="526" extrusionOk="0">
                <a:moveTo>
                  <a:pt x="0" y="316"/>
                </a:moveTo>
                <a:lnTo>
                  <a:pt x="105" y="316"/>
                </a:lnTo>
                <a:lnTo>
                  <a:pt x="105" y="212"/>
                </a:lnTo>
                <a:lnTo>
                  <a:pt x="0" y="212"/>
                </a:lnTo>
                <a:lnTo>
                  <a:pt x="0" y="316"/>
                </a:lnTo>
                <a:close/>
                <a:moveTo>
                  <a:pt x="0" y="525"/>
                </a:moveTo>
                <a:lnTo>
                  <a:pt x="105" y="525"/>
                </a:lnTo>
                <a:lnTo>
                  <a:pt x="105" y="421"/>
                </a:lnTo>
                <a:lnTo>
                  <a:pt x="0" y="421"/>
                </a:lnTo>
                <a:lnTo>
                  <a:pt x="0" y="525"/>
                </a:lnTo>
                <a:close/>
                <a:moveTo>
                  <a:pt x="0" y="105"/>
                </a:moveTo>
                <a:lnTo>
                  <a:pt x="105" y="105"/>
                </a:lnTo>
                <a:lnTo>
                  <a:pt x="105" y="0"/>
                </a:lnTo>
                <a:lnTo>
                  <a:pt x="0" y="0"/>
                </a:lnTo>
                <a:lnTo>
                  <a:pt x="0" y="105"/>
                </a:lnTo>
                <a:close/>
                <a:moveTo>
                  <a:pt x="209" y="316"/>
                </a:moveTo>
                <a:lnTo>
                  <a:pt x="940" y="316"/>
                </a:lnTo>
                <a:lnTo>
                  <a:pt x="940" y="212"/>
                </a:lnTo>
                <a:lnTo>
                  <a:pt x="209" y="212"/>
                </a:lnTo>
                <a:lnTo>
                  <a:pt x="209" y="316"/>
                </a:lnTo>
                <a:close/>
                <a:moveTo>
                  <a:pt x="209" y="525"/>
                </a:moveTo>
                <a:lnTo>
                  <a:pt x="940" y="525"/>
                </a:lnTo>
                <a:lnTo>
                  <a:pt x="940" y="421"/>
                </a:lnTo>
                <a:lnTo>
                  <a:pt x="209" y="421"/>
                </a:lnTo>
                <a:lnTo>
                  <a:pt x="209" y="525"/>
                </a:lnTo>
                <a:close/>
                <a:moveTo>
                  <a:pt x="209" y="0"/>
                </a:moveTo>
                <a:lnTo>
                  <a:pt x="209" y="105"/>
                </a:lnTo>
                <a:lnTo>
                  <a:pt x="940" y="105"/>
                </a:lnTo>
                <a:lnTo>
                  <a:pt x="940" y="0"/>
                </a:lnTo>
                <a:lnTo>
                  <a:pt x="20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4335"/>
        </a:solidFill>
        <a:effectLst/>
      </p:bgPr>
    </p:bg>
    <p:spTree>
      <p:nvGrpSpPr>
        <p:cNvPr id="1" name="Shape 193"/>
        <p:cNvGrpSpPr/>
        <p:nvPr/>
      </p:nvGrpSpPr>
      <p:grpSpPr>
        <a:xfrm>
          <a:off x="0" y="0"/>
          <a:ext cx="0" cy="0"/>
          <a:chOff x="0" y="0"/>
          <a:chExt cx="0" cy="0"/>
        </a:xfrm>
      </p:grpSpPr>
      <p:sp>
        <p:nvSpPr>
          <p:cNvPr id="194" name="Google Shape;194;p43"/>
          <p:cNvSpPr txBox="1"/>
          <p:nvPr/>
        </p:nvSpPr>
        <p:spPr>
          <a:xfrm>
            <a:off x="-460025" y="2082300"/>
            <a:ext cx="3704400" cy="9789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2400">
                <a:solidFill>
                  <a:srgbClr val="FFFFFF"/>
                </a:solidFill>
                <a:latin typeface="Open Sans"/>
                <a:ea typeface="Open Sans"/>
                <a:cs typeface="Open Sans"/>
                <a:sym typeface="Open Sans"/>
              </a:rPr>
              <a:t>Understanding</a:t>
            </a:r>
            <a:endParaRPr sz="2400">
              <a:solidFill>
                <a:srgbClr val="FFFFFF"/>
              </a:solidFill>
              <a:latin typeface="Open Sans"/>
              <a:ea typeface="Open Sans"/>
              <a:cs typeface="Open Sans"/>
              <a:sym typeface="Open Sans"/>
            </a:endParaRPr>
          </a:p>
          <a:p>
            <a:pPr marL="0" lvl="0" indent="0" algn="r" rtl="0">
              <a:lnSpc>
                <a:spcPct val="115000"/>
              </a:lnSpc>
              <a:spcBef>
                <a:spcPts val="0"/>
              </a:spcBef>
              <a:spcAft>
                <a:spcPts val="0"/>
              </a:spcAft>
              <a:buNone/>
            </a:pPr>
            <a:r>
              <a:rPr lang="en" sz="2400">
                <a:solidFill>
                  <a:srgbClr val="FFFFFF"/>
                </a:solidFill>
                <a:latin typeface="Open Sans"/>
                <a:ea typeface="Open Sans"/>
                <a:cs typeface="Open Sans"/>
                <a:sym typeface="Open Sans"/>
              </a:rPr>
              <a:t>the user</a:t>
            </a:r>
            <a:endParaRPr sz="2400">
              <a:solidFill>
                <a:srgbClr val="FFFFFF"/>
              </a:solidFill>
              <a:latin typeface="Open Sans"/>
              <a:ea typeface="Open Sans"/>
              <a:cs typeface="Open Sans"/>
              <a:sym typeface="Open Sans"/>
            </a:endParaRPr>
          </a:p>
        </p:txBody>
      </p:sp>
      <p:sp>
        <p:nvSpPr>
          <p:cNvPr id="195" name="Google Shape;195;p43"/>
          <p:cNvSpPr txBox="1"/>
          <p:nvPr/>
        </p:nvSpPr>
        <p:spPr>
          <a:xfrm>
            <a:off x="3712425" y="1886850"/>
            <a:ext cx="3946500" cy="13698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User research</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Personas</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Problem statements</a:t>
            </a:r>
            <a:endParaRPr>
              <a:solidFill>
                <a:srgbClr val="FFFFFF"/>
              </a:solidFill>
              <a:latin typeface="Open Sans"/>
              <a:ea typeface="Open Sans"/>
              <a:cs typeface="Open Sans"/>
              <a:sym typeface="Open Sans"/>
            </a:endParaRPr>
          </a:p>
          <a:p>
            <a:pPr marL="457200" lvl="0" indent="-317500" algn="l" rtl="0">
              <a:lnSpc>
                <a:spcPct val="150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User journey maps</a:t>
            </a:r>
            <a:endParaRPr>
              <a:solidFill>
                <a:srgbClr val="FFFFFF"/>
              </a:solidFill>
              <a:latin typeface="Open Sans"/>
              <a:ea typeface="Open Sans"/>
              <a:cs typeface="Open Sans"/>
              <a:sym typeface="Open Sans"/>
            </a:endParaRPr>
          </a:p>
        </p:txBody>
      </p:sp>
      <p:cxnSp>
        <p:nvCxnSpPr>
          <p:cNvPr id="196" name="Google Shape;196;p43"/>
          <p:cNvCxnSpPr/>
          <p:nvPr/>
        </p:nvCxnSpPr>
        <p:spPr>
          <a:xfrm>
            <a:off x="3460100" y="1032150"/>
            <a:ext cx="36600" cy="30792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4"/>
          <p:cNvSpPr/>
          <p:nvPr/>
        </p:nvSpPr>
        <p:spPr>
          <a:xfrm>
            <a:off x="517675" y="1832019"/>
            <a:ext cx="7938900" cy="2510400"/>
          </a:xfrm>
          <a:prstGeom prst="rect">
            <a:avLst/>
          </a:pr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4"/>
          <p:cNvSpPr txBox="1"/>
          <p:nvPr/>
        </p:nvSpPr>
        <p:spPr>
          <a:xfrm>
            <a:off x="517675" y="524350"/>
            <a:ext cx="6155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User research: summary</a:t>
            </a:r>
            <a:endParaRPr sz="2400">
              <a:solidFill>
                <a:srgbClr val="5F6368"/>
              </a:solidFill>
              <a:latin typeface="Open Sans"/>
              <a:ea typeface="Open Sans"/>
              <a:cs typeface="Open Sans"/>
              <a:sym typeface="Open Sans"/>
            </a:endParaRPr>
          </a:p>
        </p:txBody>
      </p:sp>
      <p:sp>
        <p:nvSpPr>
          <p:cNvPr id="203" name="Google Shape;203;p44"/>
          <p:cNvSpPr txBox="1"/>
          <p:nvPr/>
        </p:nvSpPr>
        <p:spPr>
          <a:xfrm>
            <a:off x="919075" y="2276899"/>
            <a:ext cx="7136100" cy="1671196"/>
          </a:xfrm>
          <a:prstGeom prst="rect">
            <a:avLst/>
          </a:prstGeom>
          <a:noFill/>
          <a:ln>
            <a:noFill/>
          </a:ln>
        </p:spPr>
        <p:txBody>
          <a:bodyPr spcFirstLastPara="1" wrap="square" lIns="0"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200" dirty="0">
                <a:solidFill>
                  <a:srgbClr val="5F6368"/>
                </a:solidFill>
                <a:latin typeface="Open Sans"/>
                <a:ea typeface="Open Sans"/>
                <a:cs typeface="Open Sans"/>
                <a:sym typeface="Open Sans"/>
              </a:rPr>
              <a:t>I conducted user interviews, which I then turned into empathy maps to better understand the target user and their needs. I discovered that many target users are using online platforms to conduct their own property research. However, many real estate geared websites are overwhelming and confusing to navigate, which frustrated many target users. This caused a sometimes time sensititive task to lead to missed opportunities, paying too much or causing undue stress. By offering a multitude of services and research resources, users can potentially improve their options, save money and worry less!</a:t>
            </a:r>
            <a:endParaRPr sz="1200" dirty="0">
              <a:solidFill>
                <a:srgbClr val="5F6368"/>
              </a:solidFill>
              <a:latin typeface="Open Sans"/>
              <a:ea typeface="Open Sans"/>
              <a:cs typeface="Open Sans"/>
              <a:sym typeface="Open Sans"/>
            </a:endParaRPr>
          </a:p>
        </p:txBody>
      </p:sp>
      <p:sp>
        <p:nvSpPr>
          <p:cNvPr id="204" name="Google Shape;204;p44"/>
          <p:cNvSpPr/>
          <p:nvPr/>
        </p:nvSpPr>
        <p:spPr>
          <a:xfrm>
            <a:off x="4230475" y="1602212"/>
            <a:ext cx="513300" cy="513300"/>
          </a:xfrm>
          <a:prstGeom prst="ellipse">
            <a:avLst/>
          </a:prstGeom>
          <a:solidFill>
            <a:srgbClr val="EA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4"/>
          <p:cNvSpPr/>
          <p:nvPr/>
        </p:nvSpPr>
        <p:spPr>
          <a:xfrm>
            <a:off x="4373201" y="1744926"/>
            <a:ext cx="227849" cy="227849"/>
          </a:xfrm>
          <a:custGeom>
            <a:avLst/>
            <a:gdLst/>
            <a:ahLst/>
            <a:cxnLst/>
            <a:rect l="l" t="t" r="r" b="b"/>
            <a:pathLst>
              <a:path w="940" h="941" extrusionOk="0">
                <a:moveTo>
                  <a:pt x="835" y="0"/>
                </a:moveTo>
                <a:lnTo>
                  <a:pt x="104" y="0"/>
                </a:lnTo>
                <a:cubicBezTo>
                  <a:pt x="47" y="0"/>
                  <a:pt x="0" y="48"/>
                  <a:pt x="0" y="105"/>
                </a:cubicBezTo>
                <a:lnTo>
                  <a:pt x="0" y="835"/>
                </a:lnTo>
                <a:cubicBezTo>
                  <a:pt x="0" y="892"/>
                  <a:pt x="47" y="940"/>
                  <a:pt x="104" y="940"/>
                </a:cubicBezTo>
                <a:lnTo>
                  <a:pt x="835" y="940"/>
                </a:lnTo>
                <a:cubicBezTo>
                  <a:pt x="891" y="940"/>
                  <a:pt x="939" y="892"/>
                  <a:pt x="939" y="835"/>
                </a:cubicBezTo>
                <a:lnTo>
                  <a:pt x="939" y="105"/>
                </a:lnTo>
                <a:cubicBezTo>
                  <a:pt x="939" y="48"/>
                  <a:pt x="891" y="0"/>
                  <a:pt x="835" y="0"/>
                </a:cubicBezTo>
                <a:close/>
                <a:moveTo>
                  <a:pt x="313" y="734"/>
                </a:moveTo>
                <a:lnTo>
                  <a:pt x="208" y="734"/>
                </a:lnTo>
                <a:lnTo>
                  <a:pt x="208" y="367"/>
                </a:lnTo>
                <a:lnTo>
                  <a:pt x="313" y="367"/>
                </a:lnTo>
                <a:lnTo>
                  <a:pt x="313" y="734"/>
                </a:lnTo>
                <a:close/>
                <a:moveTo>
                  <a:pt x="522" y="734"/>
                </a:moveTo>
                <a:lnTo>
                  <a:pt x="417" y="734"/>
                </a:lnTo>
                <a:lnTo>
                  <a:pt x="417" y="212"/>
                </a:lnTo>
                <a:lnTo>
                  <a:pt x="522" y="212"/>
                </a:lnTo>
                <a:lnTo>
                  <a:pt x="522" y="734"/>
                </a:lnTo>
                <a:close/>
                <a:moveTo>
                  <a:pt x="730" y="734"/>
                </a:moveTo>
                <a:lnTo>
                  <a:pt x="626" y="734"/>
                </a:lnTo>
                <a:lnTo>
                  <a:pt x="626" y="525"/>
                </a:lnTo>
                <a:lnTo>
                  <a:pt x="730" y="525"/>
                </a:lnTo>
                <a:lnTo>
                  <a:pt x="730" y="73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5"/>
          <p:cNvSpPr txBox="1"/>
          <p:nvPr/>
        </p:nvSpPr>
        <p:spPr>
          <a:xfrm>
            <a:off x="517675" y="524350"/>
            <a:ext cx="61551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a:solidFill>
                  <a:srgbClr val="5F6368"/>
                </a:solidFill>
                <a:latin typeface="Open Sans"/>
                <a:ea typeface="Open Sans"/>
                <a:cs typeface="Open Sans"/>
                <a:sym typeface="Open Sans"/>
              </a:rPr>
              <a:t>User research: pain points</a:t>
            </a:r>
            <a:endParaRPr sz="2400">
              <a:solidFill>
                <a:srgbClr val="5F6368"/>
              </a:solidFill>
              <a:latin typeface="Open Sans"/>
              <a:ea typeface="Open Sans"/>
              <a:cs typeface="Open Sans"/>
              <a:sym typeface="Open Sans"/>
            </a:endParaRPr>
          </a:p>
        </p:txBody>
      </p:sp>
      <p:sp>
        <p:nvSpPr>
          <p:cNvPr id="211" name="Google Shape;211;p45"/>
          <p:cNvSpPr txBox="1"/>
          <p:nvPr/>
        </p:nvSpPr>
        <p:spPr>
          <a:xfrm>
            <a:off x="441463" y="2008850"/>
            <a:ext cx="1872600" cy="600134"/>
          </a:xfrm>
          <a:prstGeom prst="rect">
            <a:avLst/>
          </a:prstGeom>
          <a:noFill/>
          <a:ln>
            <a:noFill/>
          </a:ln>
        </p:spPr>
        <p:txBody>
          <a:bodyPr spcFirstLastPara="1" wrap="square" lIns="0" tIns="91425" rIns="91425" bIns="91425" anchor="t" anchorCtr="0">
            <a:spAutoFit/>
          </a:bodyPr>
          <a:lstStyle/>
          <a:p>
            <a:pPr marL="0" lvl="0" indent="0" algn="ctr" rtl="0">
              <a:lnSpc>
                <a:spcPct val="150000"/>
              </a:lnSpc>
              <a:spcBef>
                <a:spcPts val="0"/>
              </a:spcBef>
              <a:spcAft>
                <a:spcPts val="0"/>
              </a:spcAft>
              <a:buNone/>
            </a:pPr>
            <a:r>
              <a:rPr lang="en" dirty="0">
                <a:solidFill>
                  <a:srgbClr val="EA4335"/>
                </a:solidFill>
                <a:latin typeface="Open Sans SemiBold"/>
                <a:ea typeface="Open Sans SemiBold"/>
                <a:cs typeface="Open Sans SemiBold"/>
                <a:sym typeface="Open Sans SemiBold"/>
              </a:rPr>
              <a:t>Navigation</a:t>
            </a:r>
            <a:endParaRPr dirty="0">
              <a:solidFill>
                <a:srgbClr val="4285F4"/>
              </a:solidFill>
              <a:latin typeface="Open Sans SemiBold"/>
              <a:ea typeface="Open Sans SemiBold"/>
              <a:cs typeface="Open Sans SemiBold"/>
              <a:sym typeface="Open Sans SemiBold"/>
            </a:endParaRPr>
          </a:p>
        </p:txBody>
      </p:sp>
      <p:sp>
        <p:nvSpPr>
          <p:cNvPr id="212" name="Google Shape;212;p45"/>
          <p:cNvSpPr txBox="1"/>
          <p:nvPr/>
        </p:nvSpPr>
        <p:spPr>
          <a:xfrm>
            <a:off x="441475" y="2522475"/>
            <a:ext cx="1872600" cy="2095928"/>
          </a:xfrm>
          <a:prstGeom prst="rect">
            <a:avLst/>
          </a:prstGeom>
          <a:noFill/>
          <a:ln>
            <a:noFill/>
          </a:ln>
        </p:spPr>
        <p:txBody>
          <a:bodyPr spcFirstLastPara="1" wrap="square" lIns="0" tIns="91425" rIns="91425" bIns="91425" anchor="t" anchorCtr="0">
            <a:spAutoFit/>
          </a:bodyPr>
          <a:lstStyle/>
          <a:p>
            <a:pPr marL="0" lvl="0" indent="0" algn="ctr" rtl="0">
              <a:lnSpc>
                <a:spcPct val="115000"/>
              </a:lnSpc>
              <a:spcBef>
                <a:spcPts val="0"/>
              </a:spcBef>
              <a:spcAft>
                <a:spcPts val="0"/>
              </a:spcAft>
              <a:buNone/>
            </a:pPr>
            <a:r>
              <a:rPr lang="en" sz="1200" dirty="0">
                <a:solidFill>
                  <a:srgbClr val="5F6368"/>
                </a:solidFill>
                <a:latin typeface="Open Sans"/>
                <a:ea typeface="Open Sans"/>
                <a:cs typeface="Open Sans"/>
                <a:sym typeface="Open Sans"/>
              </a:rPr>
              <a:t>Many property search websites  can be cluttered and may offer disjointed user flow. My goal was to ensure potential users could move through the website without guidance.</a:t>
            </a:r>
            <a:endParaRPr sz="1200" dirty="0"/>
          </a:p>
        </p:txBody>
      </p:sp>
      <p:sp>
        <p:nvSpPr>
          <p:cNvPr id="213" name="Google Shape;213;p45"/>
          <p:cNvSpPr txBox="1"/>
          <p:nvPr/>
        </p:nvSpPr>
        <p:spPr>
          <a:xfrm>
            <a:off x="2582713" y="2008850"/>
            <a:ext cx="1872600" cy="600134"/>
          </a:xfrm>
          <a:prstGeom prst="rect">
            <a:avLst/>
          </a:prstGeom>
          <a:noFill/>
          <a:ln>
            <a:noFill/>
          </a:ln>
        </p:spPr>
        <p:txBody>
          <a:bodyPr spcFirstLastPara="1" wrap="square" lIns="0" tIns="91425" rIns="91425" bIns="91425" anchor="t" anchorCtr="0">
            <a:spAutoFit/>
          </a:bodyPr>
          <a:lstStyle/>
          <a:p>
            <a:pPr marL="0" lvl="0" indent="0" algn="ctr" rtl="0">
              <a:lnSpc>
                <a:spcPct val="150000"/>
              </a:lnSpc>
              <a:spcBef>
                <a:spcPts val="0"/>
              </a:spcBef>
              <a:spcAft>
                <a:spcPts val="0"/>
              </a:spcAft>
              <a:buNone/>
            </a:pPr>
            <a:r>
              <a:rPr lang="en" dirty="0">
                <a:solidFill>
                  <a:srgbClr val="EA4335"/>
                </a:solidFill>
                <a:latin typeface="Open Sans SemiBold"/>
                <a:ea typeface="Open Sans SemiBold"/>
                <a:cs typeface="Open Sans SemiBold"/>
                <a:sym typeface="Open Sans SemiBold"/>
              </a:rPr>
              <a:t>Interaction</a:t>
            </a:r>
            <a:endParaRPr dirty="0">
              <a:solidFill>
                <a:srgbClr val="4285F4"/>
              </a:solidFill>
              <a:latin typeface="Open Sans SemiBold"/>
              <a:ea typeface="Open Sans SemiBold"/>
              <a:cs typeface="Open Sans SemiBold"/>
              <a:sym typeface="Open Sans SemiBold"/>
            </a:endParaRPr>
          </a:p>
        </p:txBody>
      </p:sp>
      <p:sp>
        <p:nvSpPr>
          <p:cNvPr id="214" name="Google Shape;214;p45"/>
          <p:cNvSpPr txBox="1"/>
          <p:nvPr/>
        </p:nvSpPr>
        <p:spPr>
          <a:xfrm>
            <a:off x="2582725" y="2522475"/>
            <a:ext cx="1872600" cy="1883562"/>
          </a:xfrm>
          <a:prstGeom prst="rect">
            <a:avLst/>
          </a:prstGeom>
          <a:noFill/>
          <a:ln>
            <a:noFill/>
          </a:ln>
        </p:spPr>
        <p:txBody>
          <a:bodyPr spcFirstLastPara="1" wrap="square" lIns="0" tIns="91425" rIns="91425" bIns="91425" anchor="t" anchorCtr="0">
            <a:spAutoFit/>
          </a:bodyPr>
          <a:lstStyle/>
          <a:p>
            <a:pPr marL="0" lvl="0" indent="0" algn="ctr" rtl="0">
              <a:lnSpc>
                <a:spcPct val="115000"/>
              </a:lnSpc>
              <a:spcBef>
                <a:spcPts val="0"/>
              </a:spcBef>
              <a:spcAft>
                <a:spcPts val="0"/>
              </a:spcAft>
              <a:buNone/>
            </a:pPr>
            <a:r>
              <a:rPr lang="en" sz="1200" dirty="0">
                <a:solidFill>
                  <a:srgbClr val="5F6368"/>
                </a:solidFill>
                <a:latin typeface="Open Sans"/>
                <a:ea typeface="Open Sans"/>
                <a:cs typeface="Open Sans"/>
                <a:sym typeface="Open Sans"/>
              </a:rPr>
              <a:t>Limited searching options may lead to missed opportuinities. </a:t>
            </a:r>
            <a:r>
              <a:rPr lang="en-US" sz="1200" dirty="0">
                <a:solidFill>
                  <a:srgbClr val="5F6368"/>
                </a:solidFill>
                <a:latin typeface="Open Sans"/>
                <a:ea typeface="Open Sans"/>
                <a:cs typeface="Open Sans"/>
                <a:sym typeface="Open Sans"/>
              </a:rPr>
              <a:t>M</a:t>
            </a:r>
            <a:r>
              <a:rPr lang="en" sz="1200" dirty="0">
                <a:solidFill>
                  <a:srgbClr val="5F6368"/>
                </a:solidFill>
                <a:latin typeface="Open Sans"/>
                <a:ea typeface="Open Sans"/>
                <a:cs typeface="Open Sans"/>
                <a:sym typeface="Open Sans"/>
              </a:rPr>
              <a:t>y goal is to have many different ways to search for properties so that potential users have diverse options.</a:t>
            </a:r>
            <a:endParaRPr sz="1200" dirty="0"/>
          </a:p>
        </p:txBody>
      </p:sp>
      <p:sp>
        <p:nvSpPr>
          <p:cNvPr id="215" name="Google Shape;215;p45"/>
          <p:cNvSpPr txBox="1"/>
          <p:nvPr/>
        </p:nvSpPr>
        <p:spPr>
          <a:xfrm>
            <a:off x="4723969" y="2008850"/>
            <a:ext cx="1872600" cy="600134"/>
          </a:xfrm>
          <a:prstGeom prst="rect">
            <a:avLst/>
          </a:prstGeom>
          <a:noFill/>
          <a:ln>
            <a:noFill/>
          </a:ln>
        </p:spPr>
        <p:txBody>
          <a:bodyPr spcFirstLastPara="1" wrap="square" lIns="0" tIns="91425" rIns="91425" bIns="91425" anchor="t" anchorCtr="0">
            <a:spAutoFit/>
          </a:bodyPr>
          <a:lstStyle/>
          <a:p>
            <a:pPr marL="0" lvl="0" indent="0" algn="ctr" rtl="0">
              <a:lnSpc>
                <a:spcPct val="150000"/>
              </a:lnSpc>
              <a:spcBef>
                <a:spcPts val="0"/>
              </a:spcBef>
              <a:spcAft>
                <a:spcPts val="0"/>
              </a:spcAft>
              <a:buNone/>
            </a:pPr>
            <a:r>
              <a:rPr lang="en" dirty="0">
                <a:solidFill>
                  <a:srgbClr val="EA4335"/>
                </a:solidFill>
                <a:latin typeface="Open Sans SemiBold"/>
                <a:ea typeface="Open Sans SemiBold"/>
                <a:cs typeface="Open Sans SemiBold"/>
                <a:sym typeface="Open Sans SemiBold"/>
              </a:rPr>
              <a:t>Experience</a:t>
            </a:r>
            <a:endParaRPr dirty="0">
              <a:solidFill>
                <a:srgbClr val="4285F4"/>
              </a:solidFill>
              <a:latin typeface="Open Sans SemiBold"/>
              <a:ea typeface="Open Sans SemiBold"/>
              <a:cs typeface="Open Sans SemiBold"/>
              <a:sym typeface="Open Sans SemiBold"/>
            </a:endParaRPr>
          </a:p>
        </p:txBody>
      </p:sp>
      <p:sp>
        <p:nvSpPr>
          <p:cNvPr id="216" name="Google Shape;216;p45"/>
          <p:cNvSpPr txBox="1"/>
          <p:nvPr/>
        </p:nvSpPr>
        <p:spPr>
          <a:xfrm>
            <a:off x="4723969" y="2522475"/>
            <a:ext cx="1872600" cy="2095928"/>
          </a:xfrm>
          <a:prstGeom prst="rect">
            <a:avLst/>
          </a:prstGeom>
          <a:noFill/>
          <a:ln>
            <a:noFill/>
          </a:ln>
        </p:spPr>
        <p:txBody>
          <a:bodyPr spcFirstLastPara="1" wrap="square" lIns="0" tIns="91425" rIns="91425" bIns="91425" anchor="t" anchorCtr="0">
            <a:spAutoFit/>
          </a:bodyPr>
          <a:lstStyle/>
          <a:p>
            <a:pPr marL="0" lvl="0" indent="0" algn="ctr" rtl="0">
              <a:lnSpc>
                <a:spcPct val="115000"/>
              </a:lnSpc>
              <a:spcBef>
                <a:spcPts val="0"/>
              </a:spcBef>
              <a:spcAft>
                <a:spcPts val="0"/>
              </a:spcAft>
              <a:buNone/>
            </a:pPr>
            <a:r>
              <a:rPr lang="en" sz="1200" dirty="0">
                <a:solidFill>
                  <a:srgbClr val="5F6368"/>
                </a:solidFill>
                <a:latin typeface="Open Sans"/>
                <a:ea typeface="Open Sans"/>
                <a:cs typeface="Open Sans"/>
                <a:sym typeface="Open Sans"/>
              </a:rPr>
              <a:t>Other property search websites may not have engaging browsing. My goal is to offer many resources and available agents for one on one support. T</a:t>
            </a:r>
            <a:r>
              <a:rPr lang="en-US" sz="1200" dirty="0">
                <a:solidFill>
                  <a:srgbClr val="5F6368"/>
                </a:solidFill>
                <a:latin typeface="Open Sans"/>
                <a:ea typeface="Open Sans"/>
                <a:cs typeface="Open Sans"/>
                <a:sym typeface="Open Sans"/>
              </a:rPr>
              <a:t>h</a:t>
            </a:r>
            <a:r>
              <a:rPr lang="en" sz="1200" dirty="0">
                <a:solidFill>
                  <a:srgbClr val="5F6368"/>
                </a:solidFill>
                <a:latin typeface="Open Sans"/>
                <a:ea typeface="Open Sans"/>
                <a:cs typeface="Open Sans"/>
                <a:sym typeface="Open Sans"/>
              </a:rPr>
              <a:t>is allows for peace of mind and convenience.</a:t>
            </a:r>
            <a:endParaRPr sz="1200" dirty="0"/>
          </a:p>
        </p:txBody>
      </p:sp>
      <p:sp>
        <p:nvSpPr>
          <p:cNvPr id="217" name="Google Shape;217;p45"/>
          <p:cNvSpPr txBox="1"/>
          <p:nvPr/>
        </p:nvSpPr>
        <p:spPr>
          <a:xfrm>
            <a:off x="6865219" y="2008850"/>
            <a:ext cx="1872600" cy="600134"/>
          </a:xfrm>
          <a:prstGeom prst="rect">
            <a:avLst/>
          </a:prstGeom>
          <a:noFill/>
          <a:ln>
            <a:noFill/>
          </a:ln>
        </p:spPr>
        <p:txBody>
          <a:bodyPr spcFirstLastPara="1" wrap="square" lIns="0" tIns="91425" rIns="91425" bIns="91425" anchor="t" anchorCtr="0">
            <a:spAutoFit/>
          </a:bodyPr>
          <a:lstStyle/>
          <a:p>
            <a:pPr marL="0" lvl="0" indent="0" algn="ctr" rtl="0">
              <a:lnSpc>
                <a:spcPct val="150000"/>
              </a:lnSpc>
              <a:spcBef>
                <a:spcPts val="0"/>
              </a:spcBef>
              <a:spcAft>
                <a:spcPts val="0"/>
              </a:spcAft>
              <a:buNone/>
            </a:pPr>
            <a:r>
              <a:rPr lang="en" dirty="0">
                <a:solidFill>
                  <a:srgbClr val="EA4335"/>
                </a:solidFill>
                <a:latin typeface="Open Sans SemiBold"/>
                <a:ea typeface="Open Sans SemiBold"/>
                <a:cs typeface="Open Sans SemiBold"/>
                <a:sym typeface="Open Sans SemiBold"/>
              </a:rPr>
              <a:t>Budget</a:t>
            </a:r>
            <a:endParaRPr dirty="0">
              <a:solidFill>
                <a:srgbClr val="4285F4"/>
              </a:solidFill>
              <a:latin typeface="Open Sans SemiBold"/>
              <a:ea typeface="Open Sans SemiBold"/>
              <a:cs typeface="Open Sans SemiBold"/>
              <a:sym typeface="Open Sans SemiBold"/>
            </a:endParaRPr>
          </a:p>
        </p:txBody>
      </p:sp>
      <p:sp>
        <p:nvSpPr>
          <p:cNvPr id="218" name="Google Shape;218;p45"/>
          <p:cNvSpPr txBox="1"/>
          <p:nvPr/>
        </p:nvSpPr>
        <p:spPr>
          <a:xfrm>
            <a:off x="6865219" y="2522475"/>
            <a:ext cx="1872600" cy="2095928"/>
          </a:xfrm>
          <a:prstGeom prst="rect">
            <a:avLst/>
          </a:prstGeom>
          <a:noFill/>
          <a:ln>
            <a:noFill/>
          </a:ln>
        </p:spPr>
        <p:txBody>
          <a:bodyPr spcFirstLastPara="1" wrap="square" lIns="0" tIns="91425" rIns="91425" bIns="91425" anchor="t" anchorCtr="0">
            <a:spAutoFit/>
          </a:bodyPr>
          <a:lstStyle/>
          <a:p>
            <a:pPr marL="0" lvl="0" indent="0" algn="ctr" rtl="0">
              <a:lnSpc>
                <a:spcPct val="115000"/>
              </a:lnSpc>
              <a:spcBef>
                <a:spcPts val="0"/>
              </a:spcBef>
              <a:spcAft>
                <a:spcPts val="0"/>
              </a:spcAft>
              <a:buNone/>
            </a:pPr>
            <a:r>
              <a:rPr lang="en" sz="1200" dirty="0">
                <a:solidFill>
                  <a:srgbClr val="5F6368"/>
                </a:solidFill>
                <a:latin typeface="Open Sans"/>
                <a:ea typeface="Open Sans"/>
                <a:cs typeface="Open Sans"/>
                <a:sym typeface="Open Sans"/>
              </a:rPr>
              <a:t>In this competitive market, this is a top proiortity regardless if the user is a buyer, seller, renter or investor. </a:t>
            </a:r>
            <a:r>
              <a:rPr lang="en-US" sz="1200" dirty="0">
                <a:solidFill>
                  <a:srgbClr val="5F6368"/>
                </a:solidFill>
                <a:latin typeface="Open Sans"/>
                <a:ea typeface="Open Sans"/>
                <a:cs typeface="Open Sans"/>
                <a:sym typeface="Open Sans"/>
              </a:rPr>
              <a:t>T</a:t>
            </a:r>
            <a:r>
              <a:rPr lang="en" sz="1200" dirty="0">
                <a:solidFill>
                  <a:srgbClr val="5F6368"/>
                </a:solidFill>
                <a:latin typeface="Open Sans"/>
                <a:ea typeface="Open Sans"/>
                <a:cs typeface="Open Sans"/>
                <a:sym typeface="Open Sans"/>
              </a:rPr>
              <a:t>here is always a number in mind and it is a goal of the website to prioritize this as well. </a:t>
            </a:r>
            <a:endParaRPr sz="1200" dirty="0"/>
          </a:p>
        </p:txBody>
      </p:sp>
      <p:sp>
        <p:nvSpPr>
          <p:cNvPr id="219" name="Google Shape;219;p45"/>
          <p:cNvSpPr/>
          <p:nvPr/>
        </p:nvSpPr>
        <p:spPr>
          <a:xfrm>
            <a:off x="1121125" y="1382121"/>
            <a:ext cx="513300" cy="513300"/>
          </a:xfrm>
          <a:prstGeom prst="ellipse">
            <a:avLst/>
          </a:prstGeom>
          <a:solidFill>
            <a:srgbClr val="EA4335"/>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a:solidFill>
                  <a:srgbClr val="FFFFFF"/>
                </a:solidFill>
                <a:latin typeface="Google Sans Medium"/>
                <a:ea typeface="Google Sans Medium"/>
                <a:cs typeface="Google Sans Medium"/>
                <a:sym typeface="Google Sans Medium"/>
              </a:rPr>
              <a:t>1</a:t>
            </a:r>
            <a:endParaRPr sz="2200">
              <a:solidFill>
                <a:srgbClr val="FFFFFF"/>
              </a:solidFill>
              <a:latin typeface="Google Sans Medium"/>
              <a:ea typeface="Google Sans Medium"/>
              <a:cs typeface="Google Sans Medium"/>
              <a:sym typeface="Google Sans Medium"/>
            </a:endParaRPr>
          </a:p>
        </p:txBody>
      </p:sp>
      <p:sp>
        <p:nvSpPr>
          <p:cNvPr id="220" name="Google Shape;220;p45"/>
          <p:cNvSpPr/>
          <p:nvPr/>
        </p:nvSpPr>
        <p:spPr>
          <a:xfrm>
            <a:off x="3262375" y="1382121"/>
            <a:ext cx="513300" cy="513300"/>
          </a:xfrm>
          <a:prstGeom prst="ellipse">
            <a:avLst/>
          </a:prstGeom>
          <a:solidFill>
            <a:srgbClr val="EA4335"/>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a:solidFill>
                  <a:srgbClr val="FFFFFF"/>
                </a:solidFill>
                <a:latin typeface="Google Sans Medium"/>
                <a:ea typeface="Google Sans Medium"/>
                <a:cs typeface="Google Sans Medium"/>
                <a:sym typeface="Google Sans Medium"/>
              </a:rPr>
              <a:t>2</a:t>
            </a:r>
            <a:endParaRPr sz="2200">
              <a:solidFill>
                <a:srgbClr val="FFFFFF"/>
              </a:solidFill>
              <a:latin typeface="Google Sans Medium"/>
              <a:ea typeface="Google Sans Medium"/>
              <a:cs typeface="Google Sans Medium"/>
              <a:sym typeface="Google Sans Medium"/>
            </a:endParaRPr>
          </a:p>
        </p:txBody>
      </p:sp>
      <p:sp>
        <p:nvSpPr>
          <p:cNvPr id="221" name="Google Shape;221;p45"/>
          <p:cNvSpPr/>
          <p:nvPr/>
        </p:nvSpPr>
        <p:spPr>
          <a:xfrm>
            <a:off x="5403625" y="1382121"/>
            <a:ext cx="513300" cy="513300"/>
          </a:xfrm>
          <a:prstGeom prst="ellipse">
            <a:avLst/>
          </a:prstGeom>
          <a:solidFill>
            <a:srgbClr val="EA4335"/>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a:solidFill>
                  <a:srgbClr val="FFFFFF"/>
                </a:solidFill>
                <a:latin typeface="Google Sans Medium"/>
                <a:ea typeface="Google Sans Medium"/>
                <a:cs typeface="Google Sans Medium"/>
                <a:sym typeface="Google Sans Medium"/>
              </a:rPr>
              <a:t>3</a:t>
            </a:r>
            <a:endParaRPr sz="2200">
              <a:solidFill>
                <a:srgbClr val="FFFFFF"/>
              </a:solidFill>
              <a:latin typeface="Google Sans Medium"/>
              <a:ea typeface="Google Sans Medium"/>
              <a:cs typeface="Google Sans Medium"/>
              <a:sym typeface="Google Sans Medium"/>
            </a:endParaRPr>
          </a:p>
        </p:txBody>
      </p:sp>
      <p:sp>
        <p:nvSpPr>
          <p:cNvPr id="222" name="Google Shape;222;p45"/>
          <p:cNvSpPr/>
          <p:nvPr/>
        </p:nvSpPr>
        <p:spPr>
          <a:xfrm>
            <a:off x="7544875" y="1382121"/>
            <a:ext cx="513300" cy="513300"/>
          </a:xfrm>
          <a:prstGeom prst="ellipse">
            <a:avLst/>
          </a:prstGeom>
          <a:solidFill>
            <a:srgbClr val="EA4335"/>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200">
                <a:solidFill>
                  <a:srgbClr val="FFFFFF"/>
                </a:solidFill>
                <a:latin typeface="Google Sans Medium"/>
                <a:ea typeface="Google Sans Medium"/>
                <a:cs typeface="Google Sans Medium"/>
                <a:sym typeface="Google Sans Medium"/>
              </a:rPr>
              <a:t>4</a:t>
            </a:r>
            <a:endParaRPr sz="2200">
              <a:solidFill>
                <a:srgbClr val="FFFFFF"/>
              </a:solidFill>
              <a:latin typeface="Google Sans Medium"/>
              <a:ea typeface="Google Sans Medium"/>
              <a:cs typeface="Google Sans Medium"/>
              <a:sym typeface="Google Sans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6"/>
          <p:cNvSpPr txBox="1"/>
          <p:nvPr/>
        </p:nvSpPr>
        <p:spPr>
          <a:xfrm>
            <a:off x="324701" y="351247"/>
            <a:ext cx="61086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5F6368"/>
                </a:solidFill>
                <a:latin typeface="Open Sans"/>
                <a:ea typeface="Open Sans"/>
                <a:cs typeface="Open Sans"/>
                <a:sym typeface="Open Sans"/>
              </a:rPr>
              <a:t>Persona: </a:t>
            </a:r>
            <a:r>
              <a:rPr lang="en" sz="2400" b="1" dirty="0">
                <a:solidFill>
                  <a:srgbClr val="5F6368"/>
                </a:solidFill>
                <a:latin typeface="Open Sans"/>
                <a:ea typeface="Open Sans"/>
                <a:cs typeface="Open Sans"/>
                <a:sym typeface="Open Sans"/>
              </a:rPr>
              <a:t>Idris</a:t>
            </a:r>
            <a:endParaRPr sz="2400" b="1" dirty="0">
              <a:solidFill>
                <a:srgbClr val="5F6368"/>
              </a:solidFill>
              <a:latin typeface="Open Sans"/>
              <a:ea typeface="Open Sans"/>
              <a:cs typeface="Open Sans"/>
              <a:sym typeface="Open Sans"/>
            </a:endParaRPr>
          </a:p>
        </p:txBody>
      </p:sp>
      <p:sp>
        <p:nvSpPr>
          <p:cNvPr id="229" name="Google Shape;229;p46"/>
          <p:cNvSpPr txBox="1"/>
          <p:nvPr/>
        </p:nvSpPr>
        <p:spPr>
          <a:xfrm>
            <a:off x="363767" y="1227471"/>
            <a:ext cx="2868320" cy="3046958"/>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None/>
            </a:pPr>
            <a:r>
              <a:rPr lang="en-US" sz="2000" dirty="0">
                <a:solidFill>
                  <a:srgbClr val="EA4335"/>
                </a:solidFill>
                <a:latin typeface="Open Sans SemiBold"/>
                <a:ea typeface="Open Sans SemiBold"/>
                <a:cs typeface="Open Sans SemiBold"/>
                <a:sym typeface="Open Sans SemiBold"/>
              </a:rPr>
              <a:t>Problem statement:</a:t>
            </a:r>
          </a:p>
          <a:p>
            <a:pPr lvl="0" indent="0">
              <a:lnSpc>
                <a:spcPct val="150000"/>
              </a:lnSpc>
              <a:spcBef>
                <a:spcPts val="0"/>
              </a:spcBef>
              <a:spcAft>
                <a:spcPts val="0"/>
              </a:spcAft>
              <a:buNone/>
            </a:pPr>
            <a:r>
              <a:rPr lang="en-US" sz="1200" dirty="0">
                <a:sym typeface="Open Sans"/>
              </a:rPr>
              <a:t>Idris is a </a:t>
            </a:r>
            <a:r>
              <a:rPr lang="en-US" sz="1200" dirty="0"/>
              <a:t>28 year old working professional </a:t>
            </a:r>
          </a:p>
          <a:p>
            <a:pPr>
              <a:lnSpc>
                <a:spcPct val="150000"/>
              </a:lnSpc>
            </a:pPr>
            <a:r>
              <a:rPr lang="en-US" sz="1200" dirty="0">
                <a:sym typeface="Open Sans"/>
              </a:rPr>
              <a:t>who needs </a:t>
            </a:r>
            <a:r>
              <a:rPr lang="en-US" sz="1200" dirty="0"/>
              <a:t>Help finding a rental property for he and his girlfriend to move into when their lease is up in 6 months </a:t>
            </a:r>
            <a:r>
              <a:rPr lang="en-US" sz="1200" dirty="0">
                <a:sym typeface="Open Sans"/>
              </a:rPr>
              <a:t>because th</a:t>
            </a:r>
            <a:r>
              <a:rPr lang="en-US" sz="1200" dirty="0"/>
              <a:t>e rental market is expensive and competitive at this time and he has not been able to find a place that meets his needs and his budget</a:t>
            </a:r>
            <a:r>
              <a:rPr lang="en-US" sz="1200" dirty="0">
                <a:sym typeface="Open Sans"/>
              </a:rPr>
              <a:t>.</a:t>
            </a:r>
          </a:p>
          <a:p>
            <a:pPr marL="0" lvl="0" indent="0" algn="l" rtl="0">
              <a:lnSpc>
                <a:spcPct val="150000"/>
              </a:lnSpc>
              <a:spcBef>
                <a:spcPts val="0"/>
              </a:spcBef>
              <a:spcAft>
                <a:spcPts val="0"/>
              </a:spcAft>
              <a:buNone/>
            </a:pPr>
            <a:endParaRPr lang="en-US" sz="2000" dirty="0"/>
          </a:p>
        </p:txBody>
      </p:sp>
      <p:pic>
        <p:nvPicPr>
          <p:cNvPr id="3" name="Picture 2">
            <a:extLst>
              <a:ext uri="{FF2B5EF4-FFF2-40B4-BE49-F238E27FC236}">
                <a16:creationId xmlns:a16="http://schemas.microsoft.com/office/drawing/2014/main" id="{250EBCFA-AC2D-CE55-081C-D78FEA8350FB}"/>
              </a:ext>
            </a:extLst>
          </p:cNvPr>
          <p:cNvPicPr>
            <a:picLocks noChangeAspect="1"/>
          </p:cNvPicPr>
          <p:nvPr/>
        </p:nvPicPr>
        <p:blipFill>
          <a:blip r:embed="rId3"/>
          <a:stretch>
            <a:fillRect/>
          </a:stretch>
        </p:blipFill>
        <p:spPr>
          <a:xfrm>
            <a:off x="3232087" y="905347"/>
            <a:ext cx="5889466" cy="32848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p:nvPr/>
        </p:nvSpPr>
        <p:spPr>
          <a:xfrm>
            <a:off x="415058" y="138431"/>
            <a:ext cx="6108600" cy="554100"/>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en" sz="2400" dirty="0">
                <a:solidFill>
                  <a:srgbClr val="5F6368"/>
                </a:solidFill>
                <a:latin typeface="Open Sans"/>
                <a:ea typeface="Open Sans"/>
                <a:cs typeface="Open Sans"/>
                <a:sym typeface="Open Sans"/>
              </a:rPr>
              <a:t>User journey map</a:t>
            </a:r>
            <a:endParaRPr sz="2400" dirty="0">
              <a:solidFill>
                <a:srgbClr val="5F6368"/>
              </a:solidFill>
              <a:latin typeface="Open Sans"/>
              <a:ea typeface="Open Sans"/>
              <a:cs typeface="Open Sans"/>
              <a:sym typeface="Open Sans"/>
            </a:endParaRPr>
          </a:p>
        </p:txBody>
      </p:sp>
      <p:sp>
        <p:nvSpPr>
          <p:cNvPr id="235" name="Google Shape;235;p47"/>
          <p:cNvSpPr/>
          <p:nvPr/>
        </p:nvSpPr>
        <p:spPr>
          <a:xfrm>
            <a:off x="4212000" y="-62808"/>
            <a:ext cx="493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7"/>
          <p:cNvSpPr txBox="1"/>
          <p:nvPr/>
        </p:nvSpPr>
        <p:spPr>
          <a:xfrm>
            <a:off x="315470" y="962380"/>
            <a:ext cx="2421300" cy="3093124"/>
          </a:xfrm>
          <a:prstGeom prst="rect">
            <a:avLst/>
          </a:prstGeom>
          <a:noFill/>
          <a:ln>
            <a:noFill/>
          </a:ln>
        </p:spPr>
        <p:txBody>
          <a:bodyPr spcFirstLastPara="1" wrap="square" lIns="0" tIns="91425" rIns="91425" bIns="91425" anchor="t" anchorCtr="0">
            <a:spAutoFit/>
          </a:bodyPr>
          <a:lstStyle/>
          <a:p>
            <a:pPr marL="0" lvl="0" indent="0" algn="l" rtl="0">
              <a:lnSpc>
                <a:spcPct val="150000"/>
              </a:lnSpc>
              <a:spcBef>
                <a:spcPts val="0"/>
              </a:spcBef>
              <a:spcAft>
                <a:spcPts val="0"/>
              </a:spcAft>
              <a:buClr>
                <a:schemeClr val="dk1"/>
              </a:buClr>
              <a:buSzPts val="1100"/>
              <a:buFont typeface="Arial"/>
              <a:buNone/>
            </a:pPr>
            <a:r>
              <a:rPr lang="en-US" dirty="0">
                <a:solidFill>
                  <a:srgbClr val="5F6368"/>
                </a:solidFill>
                <a:latin typeface="Open Sans"/>
                <a:ea typeface="Open Sans"/>
                <a:cs typeface="Open Sans"/>
                <a:sym typeface="Open Sans"/>
              </a:rPr>
              <a:t>I created a user journey map of Idris’ experience using the site to help identify possible pain points and improvement opportunities. </a:t>
            </a:r>
            <a:endParaRPr lang="en-US" dirty="0"/>
          </a:p>
        </p:txBody>
      </p:sp>
      <p:pic>
        <p:nvPicPr>
          <p:cNvPr id="5" name="Picture 4">
            <a:extLst>
              <a:ext uri="{FF2B5EF4-FFF2-40B4-BE49-F238E27FC236}">
                <a16:creationId xmlns:a16="http://schemas.microsoft.com/office/drawing/2014/main" id="{B9019191-D608-F5D8-76F5-C05B20127351}"/>
              </a:ext>
            </a:extLst>
          </p:cNvPr>
          <p:cNvPicPr>
            <a:picLocks noChangeAspect="1"/>
          </p:cNvPicPr>
          <p:nvPr/>
        </p:nvPicPr>
        <p:blipFill>
          <a:blip r:embed="rId3"/>
          <a:stretch>
            <a:fillRect/>
          </a:stretch>
        </p:blipFill>
        <p:spPr>
          <a:xfrm>
            <a:off x="2836358" y="932641"/>
            <a:ext cx="6307642" cy="3298621"/>
          </a:xfrm>
          <a:prstGeom prst="rect">
            <a:avLst/>
          </a:prstGeom>
        </p:spPr>
      </p:pic>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169</TotalTime>
  <Words>1453</Words>
  <Application>Microsoft Office PowerPoint</Application>
  <PresentationFormat>On-screen Show (16:9)</PresentationFormat>
  <Paragraphs>144</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Gill Sans MT</vt:lpstr>
      <vt:lpstr>Open Sans SemiBold</vt:lpstr>
      <vt:lpstr>Google Sans Medium</vt:lpstr>
      <vt:lpstr>Open Sans</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Woodard</dc:creator>
  <cp:lastModifiedBy>Bethany Woodard</cp:lastModifiedBy>
  <cp:revision>5</cp:revision>
  <dcterms:modified xsi:type="dcterms:W3CDTF">2022-09-13T00:00:09Z</dcterms:modified>
</cp:coreProperties>
</file>